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14" r:id="rId5"/>
    <p:sldId id="332" r:id="rId6"/>
    <p:sldId id="311" r:id="rId7"/>
    <p:sldId id="333" r:id="rId8"/>
    <p:sldId id="305" r:id="rId9"/>
    <p:sldId id="335" r:id="rId10"/>
    <p:sldId id="344" r:id="rId11"/>
    <p:sldId id="315" r:id="rId12"/>
    <p:sldId id="309" r:id="rId13"/>
    <p:sldId id="336" r:id="rId14"/>
    <p:sldId id="340" r:id="rId15"/>
    <p:sldId id="339" r:id="rId16"/>
    <p:sldId id="338" r:id="rId17"/>
    <p:sldId id="342" r:id="rId18"/>
    <p:sldId id="343" r:id="rId19"/>
    <p:sldId id="337" r:id="rId20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s Anderholm Pedersen" initials="AAP" lastIdx="2" clrIdx="0">
    <p:extLst>
      <p:ext uri="{19B8F6BF-5375-455C-9EA6-DF929625EA0E}">
        <p15:presenceInfo xmlns:p15="http://schemas.microsoft.com/office/powerpoint/2012/main" userId="S::andreas.anderholm.pedersen@tillvaxtverket.se::bf866ce2-dceb-404a-8c91-49e6d71e2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389"/>
    <a:srgbClr val="B8D8F0"/>
    <a:srgbClr val="FFFFFF"/>
    <a:srgbClr val="FEF3E7"/>
    <a:srgbClr val="F4DEC1"/>
    <a:srgbClr val="AFC3DC"/>
    <a:srgbClr val="CFC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8" autoAdjust="0"/>
    <p:restoredTop sz="82795" autoAdjust="0"/>
  </p:normalViewPr>
  <p:slideViewPr>
    <p:cSldViewPr snapToGrid="0">
      <p:cViewPr>
        <p:scale>
          <a:sx n="87" d="100"/>
          <a:sy n="87" d="100"/>
        </p:scale>
        <p:origin x="704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eij Åsa" userId="a30bff2d-f5af-402a-9ca9-1563946d4b03" providerId="ADAL" clId="{23F7A55C-9505-48E0-9539-55F13880FFD8}"/>
    <pc:docChg chg="modSld">
      <pc:chgData name="Domeij Åsa" userId="a30bff2d-f5af-402a-9ca9-1563946d4b03" providerId="ADAL" clId="{23F7A55C-9505-48E0-9539-55F13880FFD8}" dt="2022-05-04T18:53:46.885" v="0" actId="6549"/>
      <pc:docMkLst>
        <pc:docMk/>
      </pc:docMkLst>
      <pc:sldChg chg="modNotesTx">
        <pc:chgData name="Domeij Åsa" userId="a30bff2d-f5af-402a-9ca9-1563946d4b03" providerId="ADAL" clId="{23F7A55C-9505-48E0-9539-55F13880FFD8}" dt="2022-05-04T18:53:46.885" v="0" actId="6549"/>
        <pc:sldMkLst>
          <pc:docMk/>
          <pc:sldMk cId="1261199892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A9E73-33FD-4940-B6F2-45115EA858E9}" type="datetimeFigureOut">
              <a:rPr lang="sv-SE" smtClean="0"/>
              <a:t>2022-05-04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2B63D-B133-449D-A23F-D88C20AF0A36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758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4792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27014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890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717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603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386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finns en; xxx och en </a:t>
            </a:r>
            <a:r>
              <a:rPr lang="sv-SE" dirty="0" err="1"/>
              <a:t>hp</a:t>
            </a:r>
            <a:r>
              <a:rPr lang="sv-SE" dirty="0"/>
              <a:t> för plast är aviserad.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72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073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66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6992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073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skulle bland annat bidra till att utnyttja potentialen till ett hållbart materielsystem, såsom energieffektiviseringsdirektivet främjar ett hållbart energisystem.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79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2B63D-B133-449D-A23F-D88C20AF0A36}" type="slidenum">
              <a:rPr lang="sv-SE" smtClean="0"/>
              <a:t>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5454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872258" y="1635125"/>
            <a:ext cx="5399484" cy="115264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9" name="Bildobjekt 2" descr="Logotyp Delegationen för cirkulär ekonomi">
            <a:extLst>
              <a:ext uri="{FF2B5EF4-FFF2-40B4-BE49-F238E27FC236}">
                <a16:creationId xmlns:a16="http://schemas.microsoft.com/office/drawing/2014/main" id="{4C089B35-8F1E-4F49-814F-8F13C6A41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68" y="4340146"/>
            <a:ext cx="2401075" cy="4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2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4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87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57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2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1532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1">
            <a:extLst>
              <a:ext uri="{FF2B5EF4-FFF2-40B4-BE49-F238E27FC236}">
                <a16:creationId xmlns:a16="http://schemas.microsoft.com/office/drawing/2014/main" id="{2E74F114-46E2-4C72-A2B7-6FE0A69A3366}"/>
              </a:ext>
            </a:extLst>
          </p:cNvPr>
          <p:cNvSpPr txBox="1"/>
          <p:nvPr userDrawn="1"/>
        </p:nvSpPr>
        <p:spPr>
          <a:xfrm>
            <a:off x="2699792" y="1995686"/>
            <a:ext cx="3744416" cy="9361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75000"/>
              </a:lnSpc>
              <a:spcBef>
                <a:spcPct val="0"/>
              </a:spcBef>
              <a:buNone/>
              <a:defRPr sz="4400" b="1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spc="0" baseline="0" dirty="0"/>
              <a:t>Tack</a:t>
            </a:r>
          </a:p>
        </p:txBody>
      </p:sp>
      <p:sp>
        <p:nvSpPr>
          <p:cNvPr id="5" name="textruta 2">
            <a:extLst>
              <a:ext uri="{FF2B5EF4-FFF2-40B4-BE49-F238E27FC236}">
                <a16:creationId xmlns:a16="http://schemas.microsoft.com/office/drawing/2014/main" id="{0AC3836A-EBA5-48C9-BAAC-E17D0E21A64F}"/>
              </a:ext>
            </a:extLst>
          </p:cNvPr>
          <p:cNvSpPr txBox="1"/>
          <p:nvPr userDrawn="1"/>
        </p:nvSpPr>
        <p:spPr>
          <a:xfrm>
            <a:off x="6477259" y="4344010"/>
            <a:ext cx="2343126" cy="216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1750" lvl="0" inden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200" cap="all" spc="-20" baseline="0"/>
            </a:lvl1pPr>
            <a:lvl2pPr marL="265113" inden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  <a:defRPr spc="-20" baseline="0"/>
            </a:lvl2pPr>
            <a:lvl3pPr marL="542925" inden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 spc="-20" baseline="0"/>
            </a:lvl3pPr>
            <a:lvl4pPr marL="808038" inden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spc="-20" baseline="0"/>
            </a:lvl4pPr>
            <a:lvl5pPr marL="1073150" indent="0">
              <a:lnSpc>
                <a:spcPct val="95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400" spc="-20" baseline="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lvl="0">
              <a:spcBef>
                <a:spcPts val="0"/>
              </a:spcBef>
            </a:pPr>
            <a:r>
              <a:rPr lang="sv-SE" cap="all" baseline="0" dirty="0"/>
              <a:t>Kontaktinformation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F9A7F222-3C11-4193-AFA6-8B4F8E5C19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7258" y="4517214"/>
            <a:ext cx="2342674" cy="482424"/>
          </a:xfrm>
        </p:spPr>
        <p:txBody>
          <a:bodyPr>
            <a:normAutofit/>
          </a:bodyPr>
          <a:lstStyle>
            <a:lvl1pPr marL="31750" indent="0">
              <a:lnSpc>
                <a:spcPct val="90000"/>
              </a:lnSpc>
              <a:spcBef>
                <a:spcPts val="0"/>
              </a:spcBef>
              <a:buNone/>
              <a:defRPr sz="1200" cap="all" baseline="0"/>
            </a:lvl1pPr>
            <a:lvl2pPr marL="265113" indent="0">
              <a:buNone/>
              <a:defRPr/>
            </a:lvl2pPr>
            <a:lvl3pPr marL="542925" indent="0">
              <a:buNone/>
              <a:defRPr/>
            </a:lvl3pPr>
            <a:lvl4pPr marL="808038" indent="0">
              <a:buNone/>
              <a:defRPr/>
            </a:lvl4pPr>
            <a:lvl5pPr marL="1073150" indent="0">
              <a:buNone/>
              <a:defRPr/>
            </a:lvl5pPr>
          </a:lstStyle>
          <a:p>
            <a:pPr lvl="0"/>
            <a:r>
              <a:rPr lang="sv-SE" err="1"/>
              <a:t>Xxxxxxxxxxx</a:t>
            </a:r>
            <a:endParaRPr lang="sv-SE"/>
          </a:p>
          <a:p>
            <a:pPr lvl="0"/>
            <a:r>
              <a:rPr lang="sv-SE"/>
              <a:t>xxx</a:t>
            </a:r>
          </a:p>
        </p:txBody>
      </p:sp>
      <p:pic>
        <p:nvPicPr>
          <p:cNvPr id="9" name="Bildobjekt 9" descr="Logotyp Delegationen för cirkulär ekonomi">
            <a:extLst>
              <a:ext uri="{FF2B5EF4-FFF2-40B4-BE49-F238E27FC236}">
                <a16:creationId xmlns:a16="http://schemas.microsoft.com/office/drawing/2014/main" id="{4C089B35-8F1E-4F49-814F-8F13C6A41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68" y="4340146"/>
            <a:ext cx="2401075" cy="48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2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dekorativ">
            <a:extLst>
              <a:ext uri="{FF2B5EF4-FFF2-40B4-BE49-F238E27FC236}">
                <a16:creationId xmlns:a16="http://schemas.microsoft.com/office/drawing/2014/main" id="{F96780CB-2C98-492D-95CD-396172C84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32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9912A51C-D657-4D19-A9E8-E53CC6ECF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578076" y="1635124"/>
            <a:ext cx="3852000" cy="384085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1819CC19-84F4-4EEC-B51E-C4E5FB610F8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6000" y="2030593"/>
            <a:ext cx="3852000" cy="2125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och ange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713926" y="1635124"/>
            <a:ext cx="3852000" cy="38408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5" name="Platshållare för innehåll 5">
            <a:extLst>
              <a:ext uri="{FF2B5EF4-FFF2-40B4-BE49-F238E27FC236}">
                <a16:creationId xmlns:a16="http://schemas.microsoft.com/office/drawing/2014/main" id="{AECF9BC7-CCA6-4DC5-B78F-BE69FC4B8A1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13984" y="2030509"/>
            <a:ext cx="3852000" cy="190939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och ange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5F709228-8186-4D2D-8321-580AC46F0857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5868440" y="3959529"/>
            <a:ext cx="2697486" cy="137545"/>
          </a:xfrm>
        </p:spPr>
        <p:txBody>
          <a:bodyPr vert="horz" lIns="0" tIns="0" rIns="0" bIns="0" rtlCol="0" anchor="t">
            <a:noAutofit/>
          </a:bodyPr>
          <a:lstStyle>
            <a:lvl1pPr marL="0" indent="0" algn="r">
              <a:buNone/>
              <a:defRPr lang="sv-SE" sz="1000" cap="none" baseline="0" dirty="0"/>
            </a:lvl1pPr>
          </a:lstStyle>
          <a:p>
            <a:pPr marL="0" lvl="0"/>
            <a:r>
              <a:rPr lang="sv-SE"/>
              <a:t>Ange ”Källa: </a:t>
            </a:r>
            <a:r>
              <a:rPr lang="sv-SE" err="1"/>
              <a:t>xxxx</a:t>
            </a:r>
            <a:r>
              <a:rPr lang="sv-SE"/>
              <a:t>”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7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15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76000" y="566881"/>
            <a:ext cx="2843872" cy="852344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och ange rubrik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B790131B-5F48-4940-BDED-A53D3C164B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1" y="1762124"/>
            <a:ext cx="2843871" cy="217769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B985C389-192A-4ADD-80D6-DBDA8FAEFF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5896" y="566881"/>
            <a:ext cx="4932104" cy="337293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0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dekorativ">
            <a:extLst>
              <a:ext uri="{FF2B5EF4-FFF2-40B4-BE49-F238E27FC236}">
                <a16:creationId xmlns:a16="http://schemas.microsoft.com/office/drawing/2014/main" id="{B53A7B78-F1A1-4711-8534-04ECEC7BA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393455FA-0BB4-4470-B0BB-97B94DC6A7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7744" y="1635125"/>
            <a:ext cx="4608512" cy="936625"/>
          </a:xfrm>
        </p:spPr>
        <p:txBody>
          <a:bodyPr anchor="t" anchorCtr="0"/>
          <a:lstStyle>
            <a:lvl1pPr algn="ctr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Ange en kort kapitelrubrik</a:t>
            </a:r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2090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längre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dekorativ">
            <a:extLst>
              <a:ext uri="{FF2B5EF4-FFF2-40B4-BE49-F238E27FC236}">
                <a16:creationId xmlns:a16="http://schemas.microsoft.com/office/drawing/2014/main" id="{B53A7B78-F1A1-4711-8534-04ECEC7BA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9144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1601350-DEBD-471C-9D0B-8F78FC3428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652" y="1635125"/>
            <a:ext cx="6264696" cy="988805"/>
          </a:xfrm>
        </p:spPr>
        <p:txBody>
          <a:bodyPr anchor="t" anchorCtr="0"/>
          <a:lstStyle>
            <a:lvl1pPr algn="ctr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Ange en längre kapitelrubrik</a:t>
            </a:r>
          </a:p>
        </p:txBody>
      </p:sp>
      <p:sp>
        <p:nvSpPr>
          <p:cNvPr id="5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482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dekorativ">
            <a:extLst>
              <a:ext uri="{FF2B5EF4-FFF2-40B4-BE49-F238E27FC236}">
                <a16:creationId xmlns:a16="http://schemas.microsoft.com/office/drawing/2014/main" id="{D218A332-9239-445B-A106-67A0E34C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708000" cy="4320000"/>
          </a:xfrm>
          <a:prstGeom prst="rect">
            <a:avLst/>
          </a:prstGeom>
          <a:solidFill>
            <a:srgbClr val="B8D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4B64C52-2B2E-4927-A5E0-F9FF144308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8076" y="649568"/>
            <a:ext cx="3059895" cy="33800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21DF4827-0A67-4662-92BA-A076E009F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1" y="1054530"/>
            <a:ext cx="3059895" cy="2885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63D157E-E10F-47E7-A1B0-9829B17001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163506" y="649568"/>
            <a:ext cx="4402421" cy="33800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2" name="Platshållare för innehåll 4">
            <a:extLst>
              <a:ext uri="{FF2B5EF4-FFF2-40B4-BE49-F238E27FC236}">
                <a16:creationId xmlns:a16="http://schemas.microsoft.com/office/drawing/2014/main" id="{B985C389-192A-4ADD-80D6-DBDA8FAEFFA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63209" y="1054532"/>
            <a:ext cx="4404792" cy="288528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5">
            <a:extLst>
              <a:ext uri="{FF2B5EF4-FFF2-40B4-BE49-F238E27FC236}">
                <a16:creationId xmlns:a16="http://schemas.microsoft.com/office/drawing/2014/main" id="{52E6A769-F23D-45C6-ABBA-18E75EE52B8A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5868440" y="3959986"/>
            <a:ext cx="2697486" cy="137545"/>
          </a:xfrm>
        </p:spPr>
        <p:txBody>
          <a:bodyPr vert="horz" lIns="0" tIns="0" rIns="0" bIns="0" rtlCol="0" anchor="t">
            <a:noAutofit/>
          </a:bodyPr>
          <a:lstStyle>
            <a:lvl1pPr marL="0" indent="0" algn="r">
              <a:buNone/>
              <a:defRPr lang="sv-SE" sz="1000" cap="none" baseline="0" dirty="0"/>
            </a:lvl1pPr>
          </a:lstStyle>
          <a:p>
            <a:pPr marL="0" lvl="0"/>
            <a:r>
              <a:rPr lang="sv-SE"/>
              <a:t>Ange ”Källa: </a:t>
            </a:r>
            <a:r>
              <a:rPr lang="sv-SE" err="1"/>
              <a:t>xxxx</a:t>
            </a:r>
            <a:r>
              <a:rPr lang="sv-SE"/>
              <a:t>”</a:t>
            </a:r>
          </a:p>
        </p:txBody>
      </p:sp>
      <p:sp>
        <p:nvSpPr>
          <p:cNvPr id="6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5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472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dekorativ">
            <a:extLst>
              <a:ext uri="{FF2B5EF4-FFF2-40B4-BE49-F238E27FC236}">
                <a16:creationId xmlns:a16="http://schemas.microsoft.com/office/drawing/2014/main" id="{D218A332-9239-445B-A106-67A0E34CA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708000" cy="4320000"/>
          </a:xfrm>
          <a:prstGeom prst="rect">
            <a:avLst/>
          </a:prstGeom>
          <a:solidFill>
            <a:srgbClr val="B8D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4B64C52-2B2E-4927-A5E0-F9FF144308A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78076" y="649568"/>
            <a:ext cx="3059895" cy="33800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9" name="Platshållare för text 2">
            <a:extLst>
              <a:ext uri="{FF2B5EF4-FFF2-40B4-BE49-F238E27FC236}">
                <a16:creationId xmlns:a16="http://schemas.microsoft.com/office/drawing/2014/main" id="{21DF4827-0A67-4662-92BA-A076E009FC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1" y="1054530"/>
            <a:ext cx="3059895" cy="2885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63D157E-E10F-47E7-A1B0-9829B170013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163506" y="649568"/>
            <a:ext cx="4402421" cy="338006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Ange mellanrubrik</a:t>
            </a:r>
          </a:p>
        </p:txBody>
      </p:sp>
      <p:sp>
        <p:nvSpPr>
          <p:cNvPr id="13" name="Platshållare för diagram 4">
            <a:extLst>
              <a:ext uri="{FF2B5EF4-FFF2-40B4-BE49-F238E27FC236}">
                <a16:creationId xmlns:a16="http://schemas.microsoft.com/office/drawing/2014/main" id="{CFD2AB16-1DF9-4950-BCF7-658B3CB1054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163209" y="1271974"/>
            <a:ext cx="4402421" cy="2667844"/>
          </a:xfrm>
        </p:spPr>
        <p:txBody>
          <a:bodyPr vert="horz" lIns="0" tIns="0" rIns="0" bIns="0" rtlCol="0">
            <a:normAutofit/>
          </a:bodyPr>
          <a:lstStyle>
            <a:lvl1pPr marL="31750" indent="0">
              <a:buNone/>
              <a:defRPr lang="sv-SE" dirty="0"/>
            </a:lvl1pPr>
          </a:lstStyle>
          <a:p>
            <a:pPr lvl="0"/>
            <a:endParaRPr lang="sv-SE" dirty="0"/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6E14C85F-82FE-4FDA-9483-EFC0ED2DDF68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868440" y="3959986"/>
            <a:ext cx="2697486" cy="137545"/>
          </a:xfrm>
        </p:spPr>
        <p:txBody>
          <a:bodyPr vert="horz" lIns="0" tIns="0" rIns="0" bIns="0" rtlCol="0" anchor="t">
            <a:noAutofit/>
          </a:bodyPr>
          <a:lstStyle>
            <a:lvl1pPr marL="0" indent="0" algn="r">
              <a:buNone/>
              <a:defRPr lang="sv-SE" sz="1000" cap="none" baseline="0" dirty="0"/>
            </a:lvl1pPr>
          </a:lstStyle>
          <a:p>
            <a:pPr marL="0" lvl="0"/>
            <a:r>
              <a:rPr lang="sv-SE"/>
              <a:t>Ange ”Källa: </a:t>
            </a:r>
            <a:r>
              <a:rPr lang="sv-SE" err="1"/>
              <a:t>xxxx</a:t>
            </a:r>
            <a:r>
              <a:rPr lang="sv-SE"/>
              <a:t>”</a:t>
            </a:r>
          </a:p>
        </p:txBody>
      </p:sp>
      <p:sp>
        <p:nvSpPr>
          <p:cNvPr id="6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5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476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text med cirkulä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1">
            <a:extLst>
              <a:ext uri="{FF2B5EF4-FFF2-40B4-BE49-F238E27FC236}">
                <a16:creationId xmlns:a16="http://schemas.microsoft.com/office/drawing/2014/main" id="{2190D399-8844-4DC9-9D76-218E4796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66881"/>
            <a:ext cx="3851984" cy="56470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4" name="Platshållare för text 2">
            <a:extLst>
              <a:ext uri="{FF2B5EF4-FFF2-40B4-BE49-F238E27FC236}">
                <a16:creationId xmlns:a16="http://schemas.microsoft.com/office/drawing/2014/main" id="{C7CF3523-314E-4BF1-9450-617DBFB87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1" y="1203598"/>
            <a:ext cx="3851983" cy="273621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8" name="Platshållare för bild 3">
            <a:extLst>
              <a:ext uri="{FF2B5EF4-FFF2-40B4-BE49-F238E27FC236}">
                <a16:creationId xmlns:a16="http://schemas.microsoft.com/office/drawing/2014/main" id="{84E57A13-2BC0-4FAC-A423-0C296CB60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00592" y="-1"/>
            <a:ext cx="4643408" cy="3939818"/>
          </a:xfrm>
          <a:custGeom>
            <a:avLst/>
            <a:gdLst>
              <a:gd name="connsiteX0" fmla="*/ 303156 w 4643408"/>
              <a:gd name="connsiteY0" fmla="*/ 0 h 3939818"/>
              <a:gd name="connsiteX1" fmla="*/ 4643408 w 4643408"/>
              <a:gd name="connsiteY1" fmla="*/ 0 h 3939818"/>
              <a:gd name="connsiteX2" fmla="*/ 4643408 w 4643408"/>
              <a:gd name="connsiteY2" fmla="*/ 3111355 h 3939818"/>
              <a:gd name="connsiteX3" fmla="*/ 4609188 w 4643408"/>
              <a:gd name="connsiteY3" fmla="*/ 3149006 h 3939818"/>
              <a:gd name="connsiteX4" fmla="*/ 2700000 w 4643408"/>
              <a:gd name="connsiteY4" fmla="*/ 3939818 h 3939818"/>
              <a:gd name="connsiteX5" fmla="*/ 0 w 4643408"/>
              <a:gd name="connsiteY5" fmla="*/ 1239818 h 3939818"/>
              <a:gd name="connsiteX6" fmla="*/ 212180 w 4643408"/>
              <a:gd name="connsiteY6" fmla="*/ 188856 h 393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43408" h="3939818">
                <a:moveTo>
                  <a:pt x="303156" y="0"/>
                </a:moveTo>
                <a:lnTo>
                  <a:pt x="4643408" y="0"/>
                </a:lnTo>
                <a:lnTo>
                  <a:pt x="4643408" y="3111355"/>
                </a:lnTo>
                <a:lnTo>
                  <a:pt x="4609188" y="3149006"/>
                </a:lnTo>
                <a:cubicBezTo>
                  <a:pt x="4120584" y="3637610"/>
                  <a:pt x="3445585" y="3939818"/>
                  <a:pt x="2700000" y="3939818"/>
                </a:cubicBezTo>
                <a:cubicBezTo>
                  <a:pt x="1208831" y="3939818"/>
                  <a:pt x="0" y="2730987"/>
                  <a:pt x="0" y="1239818"/>
                </a:cubicBezTo>
                <a:cubicBezTo>
                  <a:pt x="0" y="867026"/>
                  <a:pt x="75552" y="511880"/>
                  <a:pt x="212180" y="18885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marL="0" indent="0" algn="r">
              <a:buNone/>
              <a:tabLst>
                <a:tab pos="1522413" algn="l"/>
              </a:tabLst>
              <a:defRPr lang="sv-SE" sz="1800" dirty="0">
                <a:solidFill>
                  <a:schemeClr val="tx1"/>
                </a:solidFill>
              </a:defRPr>
            </a:lvl1pPr>
          </a:lstStyle>
          <a:p>
            <a:pPr marL="0" lvl="0" algn="ctr"/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5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361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"/>
          <p:cNvSpPr>
            <a:spLocks noGrp="1"/>
          </p:cNvSpPr>
          <p:nvPr>
            <p:ph type="pic" idx="1"/>
          </p:nvPr>
        </p:nvSpPr>
        <p:spPr>
          <a:xfrm>
            <a:off x="0" y="-1"/>
            <a:ext cx="3708000" cy="4295816"/>
          </a:xfrm>
        </p:spPr>
        <p:txBody>
          <a:bodyPr lIns="180000" tIns="18000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4467225" y="843558"/>
            <a:ext cx="3849191" cy="34569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B59B2-40A4-437C-AF73-06DD580B0F0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816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6000" y="566881"/>
            <a:ext cx="7992000" cy="8523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och ange rubrik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6000" y="1635646"/>
            <a:ext cx="7992000" cy="2664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2627784" y="4604400"/>
            <a:ext cx="4860584" cy="21574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 23 september 2021</a:t>
            </a:r>
            <a:endParaRPr lang="sv-SE" dirty="0"/>
          </a:p>
        </p:txBody>
      </p:sp>
      <p:sp>
        <p:nvSpPr>
          <p:cNvPr id="8" name="textruta 4">
            <a:extLst>
              <a:ext uri="{FF2B5EF4-FFF2-40B4-BE49-F238E27FC236}">
                <a16:creationId xmlns:a16="http://schemas.microsoft.com/office/drawing/2014/main" id="{46C0AA46-509A-44B8-B4C9-057F8BFBD66A}"/>
              </a:ext>
            </a:extLst>
          </p:cNvPr>
          <p:cNvSpPr txBox="1"/>
          <p:nvPr userDrawn="1"/>
        </p:nvSpPr>
        <p:spPr>
          <a:xfrm>
            <a:off x="7463462" y="4554000"/>
            <a:ext cx="1405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/</a:t>
            </a:r>
          </a:p>
        </p:txBody>
      </p:sp>
      <p:sp>
        <p:nvSpPr>
          <p:cNvPr id="4" name="Platshållare för datum 5"/>
          <p:cNvSpPr>
            <a:spLocks noGrp="1"/>
          </p:cNvSpPr>
          <p:nvPr>
            <p:ph type="dt" sz="half" idx="2"/>
          </p:nvPr>
        </p:nvSpPr>
        <p:spPr>
          <a:xfrm>
            <a:off x="7632920" y="4604400"/>
            <a:ext cx="1187552" cy="21574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4"/>
          </p:nvPr>
        </p:nvSpPr>
        <p:spPr>
          <a:xfrm>
            <a:off x="8546626" y="112376"/>
            <a:ext cx="467608" cy="21574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48B59B2-40A4-437C-AF73-06DD580B0F0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7" descr="Logotyp Delegationen för cirkulär ekonomi">
            <a:extLst>
              <a:ext uri="{FF2B5EF4-FFF2-40B4-BE49-F238E27FC236}">
                <a16:creationId xmlns:a16="http://schemas.microsoft.com/office/drawing/2014/main" id="{A59A65B6-BD1F-4532-B9EF-C5DF9F1EF4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474621"/>
            <a:ext cx="2160000" cy="43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0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1" r:id="rId4"/>
    <p:sldLayoutId id="2147483660" r:id="rId5"/>
    <p:sldLayoutId id="2147483661" r:id="rId6"/>
    <p:sldLayoutId id="2147483663" r:id="rId7"/>
    <p:sldLayoutId id="2147483664" r:id="rId8"/>
    <p:sldLayoutId id="2147483657" r:id="rId9"/>
    <p:sldLayoutId id="2147483650" r:id="rId10"/>
    <p:sldLayoutId id="2147483654" r:id="rId11"/>
    <p:sldLayoutId id="2147483655" r:id="rId12"/>
    <p:sldLayoutId id="2147483662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3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80975" indent="-149225" algn="l" defTabSz="9144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446088" indent="-180975" algn="l" defTabSz="914400" rtl="0" eaLnBrk="1" latinLnBrk="0" hangingPunct="1">
        <a:lnSpc>
          <a:spcPct val="95000"/>
        </a:lnSpc>
        <a:spcBef>
          <a:spcPct val="20000"/>
        </a:spcBef>
        <a:buFont typeface="Arial" panose="020B0604020202020204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681038" indent="-138113" algn="l" defTabSz="914400" rtl="0" eaLnBrk="1" latinLnBrk="0" hangingPunct="1">
        <a:lnSpc>
          <a:spcPct val="95000"/>
        </a:lnSpc>
        <a:spcBef>
          <a:spcPct val="200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989013" indent="-180975" algn="l" defTabSz="914400" rtl="0" eaLnBrk="1" latinLnBrk="0" hangingPunct="1">
        <a:lnSpc>
          <a:spcPct val="95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233488" indent="-160338" algn="l" defTabSz="914400" rtl="0" eaLnBrk="1" latinLnBrk="0" hangingPunct="1">
        <a:lnSpc>
          <a:spcPct val="95000"/>
        </a:lnSpc>
        <a:spcBef>
          <a:spcPct val="20000"/>
        </a:spcBef>
        <a:buFont typeface="Arial" panose="020B0604020202020204" pitchFamily="34" charset="0"/>
        <a:buChar char="»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30" userDrawn="1">
          <p15:clr>
            <a:srgbClr val="F26B43"/>
          </p15:clr>
        </p15:guide>
        <p15:guide id="4" orient="horz" pos="894" userDrawn="1">
          <p15:clr>
            <a:srgbClr val="F26B43"/>
          </p15:clr>
        </p15:guide>
        <p15:guide id="5" orient="horz" pos="350" userDrawn="1">
          <p15:clr>
            <a:srgbClr val="F26B43"/>
          </p15:clr>
        </p15:guide>
        <p15:guide id="6" orient="horz" pos="2709" userDrawn="1">
          <p15:clr>
            <a:srgbClr val="F26B43"/>
          </p15:clr>
        </p15:guide>
        <p15:guide id="7" orient="horz" pos="26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16B2C7-68C5-4C4E-BFD5-E630A8076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7220" y="959733"/>
            <a:ext cx="5989560" cy="3224033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sv-SE" sz="2400" dirty="0">
                <a:cs typeface="Segoe UI"/>
              </a:rPr>
            </a:br>
            <a:r>
              <a:rPr lang="sv-SE" sz="2800" dirty="0">
                <a:cs typeface="Segoe UI"/>
              </a:rPr>
              <a:t>SSAM-dagen, 6 maj 2022</a:t>
            </a:r>
            <a:br>
              <a:rPr lang="sv-SE" sz="2800" dirty="0">
                <a:cs typeface="Segoe UI"/>
              </a:rPr>
            </a:br>
            <a:br>
              <a:rPr lang="sv-SE" sz="2400" dirty="0">
                <a:cs typeface="Segoe UI"/>
              </a:rPr>
            </a:br>
            <a:r>
              <a:rPr lang="sv-SE" sz="3600" dirty="0">
                <a:cs typeface="Segoe UI"/>
              </a:rPr>
              <a:t>ÅSA DOMEIJ</a:t>
            </a:r>
            <a:r>
              <a:rPr lang="sv-SE" sz="2400" dirty="0">
                <a:cs typeface="Segoe UI"/>
              </a:rPr>
              <a:t>, </a:t>
            </a:r>
            <a:br>
              <a:rPr lang="sv-SE" sz="2400" dirty="0">
                <a:cs typeface="Segoe UI"/>
              </a:rPr>
            </a:br>
            <a:r>
              <a:rPr lang="sv-SE" sz="2400" dirty="0">
                <a:cs typeface="Segoe UI"/>
              </a:rPr>
              <a:t>ordförande Delegationen </a:t>
            </a:r>
            <a:br>
              <a:rPr lang="sv-SE" sz="2400" dirty="0">
                <a:cs typeface="Segoe UI"/>
              </a:rPr>
            </a:br>
            <a:r>
              <a:rPr lang="sv-SE" sz="2400" dirty="0">
                <a:cs typeface="Segoe UI"/>
              </a:rPr>
              <a:t>för cirkulär ekonomi</a:t>
            </a:r>
            <a:br>
              <a:rPr lang="sv-SE" sz="2400" dirty="0">
                <a:cs typeface="Segoe UI"/>
              </a:rPr>
            </a:br>
            <a:br>
              <a:rPr lang="sv-SE" dirty="0">
                <a:cs typeface="Segoe UI"/>
              </a:rPr>
            </a:br>
            <a:br>
              <a:rPr lang="sv-SE" dirty="0">
                <a:cs typeface="Segoe UI"/>
              </a:rPr>
            </a:br>
            <a:br>
              <a:rPr lang="sv-SE" sz="2400" dirty="0">
                <a:cs typeface="Segoe UI"/>
              </a:rPr>
            </a:br>
            <a:br>
              <a:rPr lang="sv-SE" sz="2400" dirty="0">
                <a:cs typeface="Segoe UI"/>
              </a:rPr>
            </a:br>
            <a:endParaRPr lang="sv-SE" sz="2400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9364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B16AAB49-7A28-419C-A6D3-150B51BBA71F}"/>
              </a:ext>
            </a:extLst>
          </p:cNvPr>
          <p:cNvSpPr txBox="1"/>
          <p:nvPr/>
        </p:nvSpPr>
        <p:spPr>
          <a:xfrm>
            <a:off x="325418" y="2094696"/>
            <a:ext cx="509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C389"/>
                </a:solidFill>
                <a:latin typeface="+mj-lt"/>
              </a:rPr>
              <a:t>Nytt </a:t>
            </a:r>
            <a:r>
              <a:rPr lang="sv-SE" sz="2800" b="1" dirty="0" err="1">
                <a:solidFill>
                  <a:srgbClr val="00C389"/>
                </a:solidFill>
                <a:latin typeface="+mj-lt"/>
              </a:rPr>
              <a:t>miljökvalitetsmål</a:t>
            </a:r>
            <a:r>
              <a:rPr lang="sv-SE" sz="2800" b="1" dirty="0">
                <a:solidFill>
                  <a:srgbClr val="00C389"/>
                </a:solidFill>
                <a:latin typeface="+mj-lt"/>
              </a:rPr>
              <a:t> </a:t>
            </a:r>
            <a:r>
              <a:rPr lang="sv-SE" sz="2800" b="1" i="1" dirty="0">
                <a:solidFill>
                  <a:srgbClr val="00C389"/>
                </a:solidFill>
                <a:latin typeface="+mj-lt"/>
              </a:rPr>
              <a:t>"Ett </a:t>
            </a:r>
          </a:p>
          <a:p>
            <a:r>
              <a:rPr lang="sv-SE" sz="2800" b="1" i="1" dirty="0">
                <a:solidFill>
                  <a:srgbClr val="00C389"/>
                </a:solidFill>
                <a:latin typeface="+mj-lt"/>
              </a:rPr>
              <a:t>resurseffektivt </a:t>
            </a:r>
            <a:r>
              <a:rPr lang="sv-SE" sz="2800" b="1" i="1" dirty="0" err="1">
                <a:solidFill>
                  <a:srgbClr val="00C389"/>
                </a:solidFill>
                <a:latin typeface="+mj-lt"/>
              </a:rPr>
              <a:t>samhälle</a:t>
            </a:r>
            <a:r>
              <a:rPr lang="sv-SE" sz="2800" b="1" i="1" dirty="0">
                <a:solidFill>
                  <a:srgbClr val="00C389"/>
                </a:solidFill>
                <a:latin typeface="+mj-lt"/>
              </a:rPr>
              <a:t>"</a:t>
            </a:r>
          </a:p>
        </p:txBody>
      </p:sp>
      <p:pic>
        <p:nvPicPr>
          <p:cNvPr id="7" name="Picture 6" descr="A windmill in a field&#10;&#10;Description automatically generated with low confidence">
            <a:extLst>
              <a:ext uri="{FF2B5EF4-FFF2-40B4-BE49-F238E27FC236}">
                <a16:creationId xmlns:a16="http://schemas.microsoft.com/office/drawing/2014/main" id="{BB50609F-AD0C-A548-844F-7D2E0D784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300" y="0"/>
            <a:ext cx="31296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CB5564-FFA7-4C5E-B341-7AE5367C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5846" y="2452391"/>
            <a:ext cx="5211025" cy="1848342"/>
          </a:xfrm>
        </p:spPr>
        <p:txBody>
          <a:bodyPr vert="horz" lIns="0" tIns="0" rIns="0" bIns="0" rtlCol="0" anchor="t">
            <a:no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sv-SE" sz="1600" b="1" dirty="0">
                <a:latin typeface="SegoeUI"/>
              </a:rPr>
              <a:t>Exempel </a:t>
            </a:r>
            <a:r>
              <a:rPr lang="sv-SE" sz="1600" b="1" dirty="0" err="1">
                <a:latin typeface="SegoeUI"/>
              </a:rPr>
              <a:t>pa</a:t>
            </a:r>
            <a:r>
              <a:rPr lang="sv-SE" sz="1600" b="1" dirty="0">
                <a:latin typeface="SegoeUI"/>
              </a:rPr>
              <a:t>̊ styrmedel som </a:t>
            </a:r>
            <a:r>
              <a:rPr lang="sv-SE" sz="1600" b="1" dirty="0" err="1">
                <a:latin typeface="SegoeUI"/>
              </a:rPr>
              <a:t>bör</a:t>
            </a:r>
            <a:r>
              <a:rPr lang="sv-SE" sz="1600" b="1" dirty="0">
                <a:latin typeface="SegoeUI"/>
              </a:rPr>
              <a:t> omfattas i utredningen:</a:t>
            </a:r>
            <a:br>
              <a:rPr lang="sv-SE" sz="1600" b="1" dirty="0">
                <a:latin typeface="SegoeUI"/>
              </a:rPr>
            </a:br>
            <a:endParaRPr lang="en-SE" sz="1400" b="1" dirty="0">
              <a:latin typeface="SegoeUI"/>
            </a:endParaRPr>
          </a:p>
          <a:p>
            <a:pPr marL="285750" lvl="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Grön</a:t>
            </a:r>
            <a:r>
              <a:rPr lang="en-GB" sz="1400" dirty="0">
                <a:latin typeface="SegoeUI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skatteväxling</a:t>
            </a:r>
            <a:r>
              <a:rPr lang="en-GB" sz="1400" dirty="0">
                <a:latin typeface="SegoeUI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som</a:t>
            </a:r>
            <a:r>
              <a:rPr lang="en-GB" sz="1400" dirty="0">
                <a:latin typeface="SegoeUI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gynnar</a:t>
            </a:r>
            <a:r>
              <a:rPr lang="en-GB" sz="1400" dirty="0">
                <a:latin typeface="SegoeUI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återvunnet</a:t>
            </a:r>
            <a:r>
              <a:rPr lang="en-GB" sz="1400" dirty="0">
                <a:latin typeface="SegoeUI"/>
                <a:ea typeface="Times New Roman" panose="02020603050405020304" pitchFamily="18" charset="0"/>
              </a:rPr>
              <a:t> material och </a:t>
            </a:r>
            <a:r>
              <a:rPr lang="en-GB" sz="1400" dirty="0" err="1">
                <a:latin typeface="SegoeUI"/>
                <a:ea typeface="Times New Roman" panose="02020603050405020304" pitchFamily="18" charset="0"/>
              </a:rPr>
              <a:t>resurseffektivitet</a:t>
            </a:r>
            <a:endParaRPr lang="en-GB" sz="1400" dirty="0">
              <a:latin typeface="SegoeUI"/>
              <a:ea typeface="Times New Roman" panose="02020603050405020304" pitchFamily="18" charset="0"/>
            </a:endParaRPr>
          </a:p>
          <a:p>
            <a:pPr lvl="0">
              <a:buSzPts val="1000"/>
              <a:tabLst>
                <a:tab pos="457200" algn="l"/>
              </a:tabLst>
            </a:pPr>
            <a:endParaRPr lang="en-GB" sz="1400" dirty="0">
              <a:latin typeface="SegoeUI"/>
              <a:ea typeface="Times New Roman" panose="02020603050405020304" pitchFamily="18" charset="0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400" dirty="0">
                <a:latin typeface="SegoeUI"/>
              </a:rPr>
              <a:t>Möjligheter med bonus/</a:t>
            </a:r>
            <a:r>
              <a:rPr lang="sv-SE" sz="1400" dirty="0" err="1">
                <a:latin typeface="SegoeUI"/>
              </a:rPr>
              <a:t>malus</a:t>
            </a:r>
            <a:r>
              <a:rPr lang="sv-SE" sz="1400" dirty="0">
                <a:latin typeface="SegoeUI"/>
              </a:rPr>
              <a:t>-system</a:t>
            </a: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400" dirty="0">
              <a:latin typeface="SegoeUI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sv-SE" sz="1400" dirty="0">
                <a:latin typeface="SegoeUI"/>
              </a:rPr>
              <a:t>Textil-ROT</a:t>
            </a:r>
          </a:p>
          <a:p>
            <a:pPr>
              <a:buSzPts val="1000"/>
              <a:tabLst>
                <a:tab pos="457200" algn="l"/>
              </a:tabLst>
            </a:pPr>
            <a:endParaRPr lang="sv-SE" sz="1400" dirty="0">
              <a:latin typeface="SegoeUI"/>
            </a:endParaRPr>
          </a:p>
          <a:p>
            <a:pPr marL="285750" indent="-28575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sv-SE" sz="1400" dirty="0">
              <a:latin typeface="SegoeUI"/>
            </a:endParaRPr>
          </a:p>
        </p:txBody>
      </p:sp>
      <p:sp>
        <p:nvSpPr>
          <p:cNvPr id="4" name="textruta 5">
            <a:extLst>
              <a:ext uri="{FF2B5EF4-FFF2-40B4-BE49-F238E27FC236}">
                <a16:creationId xmlns:a16="http://schemas.microsoft.com/office/drawing/2014/main" id="{EB8CED49-A18A-F943-9CEA-D02DCE630FC5}"/>
              </a:ext>
            </a:extLst>
          </p:cNvPr>
          <p:cNvSpPr txBox="1"/>
          <p:nvPr/>
        </p:nvSpPr>
        <p:spPr>
          <a:xfrm>
            <a:off x="325418" y="392391"/>
            <a:ext cx="5651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rgbClr val="00C389"/>
                </a:solidFill>
              </a:rPr>
              <a:t>Tillsätt</a:t>
            </a:r>
            <a:r>
              <a:rPr lang="sv-SE" sz="2800" b="1" dirty="0">
                <a:solidFill>
                  <a:srgbClr val="00C389"/>
                </a:solidFill>
              </a:rPr>
              <a:t> en SOU med uppgift att </a:t>
            </a:r>
            <a:r>
              <a:rPr lang="sv-SE" sz="2800" b="1" dirty="0" err="1">
                <a:solidFill>
                  <a:srgbClr val="00C389"/>
                </a:solidFill>
              </a:rPr>
              <a:t>föresla</a:t>
            </a:r>
            <a:r>
              <a:rPr lang="sv-SE" sz="2800" b="1" dirty="0">
                <a:solidFill>
                  <a:srgbClr val="00C389"/>
                </a:solidFill>
              </a:rPr>
              <a:t>̊ ekonomiska styrmedel som </a:t>
            </a:r>
            <a:r>
              <a:rPr lang="sv-SE" sz="2800" b="1" dirty="0" err="1">
                <a:solidFill>
                  <a:srgbClr val="00C389"/>
                </a:solidFill>
              </a:rPr>
              <a:t>stödjer</a:t>
            </a:r>
            <a:r>
              <a:rPr lang="sv-SE" sz="2800" b="1" dirty="0">
                <a:solidFill>
                  <a:srgbClr val="00C389"/>
                </a:solidFill>
              </a:rPr>
              <a:t> </a:t>
            </a:r>
            <a:r>
              <a:rPr lang="sv-SE" sz="2800" b="1" dirty="0" err="1">
                <a:solidFill>
                  <a:srgbClr val="00C389"/>
                </a:solidFill>
              </a:rPr>
              <a:t>omställningen</a:t>
            </a:r>
            <a:r>
              <a:rPr lang="sv-SE" sz="2800" b="1" dirty="0">
                <a:solidFill>
                  <a:srgbClr val="00C389"/>
                </a:solidFill>
              </a:rPr>
              <a:t> </a:t>
            </a:r>
            <a:r>
              <a:rPr lang="sv-SE" sz="2800" b="1" dirty="0" err="1">
                <a:solidFill>
                  <a:srgbClr val="00C389"/>
                </a:solidFill>
              </a:rPr>
              <a:t>från</a:t>
            </a:r>
            <a:r>
              <a:rPr lang="sv-SE" sz="2800" b="1" dirty="0">
                <a:solidFill>
                  <a:srgbClr val="00C389"/>
                </a:solidFill>
              </a:rPr>
              <a:t> </a:t>
            </a:r>
            <a:r>
              <a:rPr lang="sv-SE" sz="2800" b="1" dirty="0" err="1">
                <a:solidFill>
                  <a:srgbClr val="00C389"/>
                </a:solidFill>
              </a:rPr>
              <a:t>linjärt</a:t>
            </a:r>
            <a:r>
              <a:rPr lang="sv-SE" sz="2800" b="1" dirty="0">
                <a:solidFill>
                  <a:srgbClr val="00C389"/>
                </a:solidFill>
              </a:rPr>
              <a:t> till </a:t>
            </a:r>
            <a:r>
              <a:rPr lang="sv-SE" sz="2800" b="1" dirty="0" err="1">
                <a:solidFill>
                  <a:srgbClr val="00C389"/>
                </a:solidFill>
              </a:rPr>
              <a:t>cirkulärt</a:t>
            </a:r>
            <a:r>
              <a:rPr lang="sv-SE" sz="2800" b="1" dirty="0">
                <a:solidFill>
                  <a:srgbClr val="00C389"/>
                </a:solidFill>
              </a:rPr>
              <a:t>. </a:t>
            </a:r>
          </a:p>
        </p:txBody>
      </p:sp>
      <p:pic>
        <p:nvPicPr>
          <p:cNvPr id="8" name="Picture 7" descr="A picture containing sky, outdoor, background, distance&#10;&#10;Description automatically generated">
            <a:extLst>
              <a:ext uri="{FF2B5EF4-FFF2-40B4-BE49-F238E27FC236}">
                <a16:creationId xmlns:a16="http://schemas.microsoft.com/office/drawing/2014/main" id="{4720E4FD-1D13-AF44-BAC9-07DC69EA4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6419" y="0"/>
            <a:ext cx="312758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2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>
            <a:extLst>
              <a:ext uri="{FF2B5EF4-FFF2-40B4-BE49-F238E27FC236}">
                <a16:creationId xmlns:a16="http://schemas.microsoft.com/office/drawing/2014/main" id="{37398AB5-9512-D748-902A-6E08266C99BC}"/>
              </a:ext>
            </a:extLst>
          </p:cNvPr>
          <p:cNvSpPr txBox="1"/>
          <p:nvPr/>
        </p:nvSpPr>
        <p:spPr>
          <a:xfrm>
            <a:off x="325418" y="1232922"/>
            <a:ext cx="52767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C389"/>
                </a:solidFill>
              </a:rPr>
              <a:t>Satsa på att ta hand om det kväve och fosfor som finns i Sverige – kvotplikt för innehåll i konstgödsel </a:t>
            </a:r>
          </a:p>
        </p:txBody>
      </p:sp>
      <p:pic>
        <p:nvPicPr>
          <p:cNvPr id="1026" name="Picture 2" descr="Vete, Fält, Solnedgång, Horisont, Moln">
            <a:extLst>
              <a:ext uri="{FF2B5EF4-FFF2-40B4-BE49-F238E27FC236}">
                <a16:creationId xmlns:a16="http://schemas.microsoft.com/office/drawing/2014/main" id="{F0BB7E5D-BB82-4595-AFC3-06BFADC66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320" y="1362151"/>
            <a:ext cx="3740598" cy="28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>
            <a:extLst>
              <a:ext uri="{FF2B5EF4-FFF2-40B4-BE49-F238E27FC236}">
                <a16:creationId xmlns:a16="http://schemas.microsoft.com/office/drawing/2014/main" id="{38E9676D-FE84-9243-A6AC-04E183C3E1B3}"/>
              </a:ext>
            </a:extLst>
          </p:cNvPr>
          <p:cNvSpPr txBox="1"/>
          <p:nvPr/>
        </p:nvSpPr>
        <p:spPr>
          <a:xfrm>
            <a:off x="325419" y="1879252"/>
            <a:ext cx="4998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C389"/>
                </a:solidFill>
              </a:rPr>
              <a:t>Harmonisera och </a:t>
            </a:r>
            <a:r>
              <a:rPr lang="sv-SE" sz="2800" b="1" dirty="0" err="1">
                <a:solidFill>
                  <a:srgbClr val="00C389"/>
                </a:solidFill>
              </a:rPr>
              <a:t>förenkla</a:t>
            </a:r>
            <a:r>
              <a:rPr lang="sv-SE" sz="2800" b="1" dirty="0">
                <a:solidFill>
                  <a:srgbClr val="00C389"/>
                </a:solidFill>
              </a:rPr>
              <a:t> definitioner av hur avfall kan </a:t>
            </a:r>
            <a:r>
              <a:rPr lang="sv-SE" sz="2800" b="1" dirty="0" err="1">
                <a:solidFill>
                  <a:srgbClr val="00C389"/>
                </a:solidFill>
              </a:rPr>
              <a:t>användas</a:t>
            </a:r>
            <a:r>
              <a:rPr lang="sv-SE" sz="2800" b="1" dirty="0">
                <a:solidFill>
                  <a:srgbClr val="00C389"/>
                </a:solidFill>
              </a:rPr>
              <a:t> som resurs – låt företagen äga sitt avfall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7520E4-0CF5-4B20-B1E0-4F219FA1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5" y="2035149"/>
            <a:ext cx="3278549" cy="21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08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>
            <a:extLst>
              <a:ext uri="{FF2B5EF4-FFF2-40B4-BE49-F238E27FC236}">
                <a16:creationId xmlns:a16="http://schemas.microsoft.com/office/drawing/2014/main" id="{555DF561-4392-E74B-90CA-0F8019062F2D}"/>
              </a:ext>
            </a:extLst>
          </p:cNvPr>
          <p:cNvSpPr txBox="1"/>
          <p:nvPr/>
        </p:nvSpPr>
        <p:spPr>
          <a:xfrm>
            <a:off x="405353" y="843804"/>
            <a:ext cx="56511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rgbClr val="00C389"/>
                </a:solidFill>
              </a:rPr>
              <a:t>Ställ</a:t>
            </a:r>
            <a:r>
              <a:rPr lang="sv-SE" sz="2800" b="1" dirty="0">
                <a:solidFill>
                  <a:srgbClr val="00C389"/>
                </a:solidFill>
              </a:rPr>
              <a:t> krav </a:t>
            </a:r>
            <a:r>
              <a:rPr lang="sv-SE" sz="2800" b="1" dirty="0" err="1">
                <a:solidFill>
                  <a:srgbClr val="00C389"/>
                </a:solidFill>
              </a:rPr>
              <a:t>pa</a:t>
            </a:r>
            <a:r>
              <a:rPr lang="sv-SE" sz="2800" b="1" dirty="0">
                <a:solidFill>
                  <a:srgbClr val="00C389"/>
                </a:solidFill>
              </a:rPr>
              <a:t>̊ </a:t>
            </a:r>
            <a:r>
              <a:rPr lang="sv-SE" sz="2800" b="1" dirty="0" err="1">
                <a:solidFill>
                  <a:srgbClr val="00C389"/>
                </a:solidFill>
              </a:rPr>
              <a:t>återvinning</a:t>
            </a:r>
            <a:r>
              <a:rPr lang="sv-SE" sz="2800" b="1" dirty="0">
                <a:solidFill>
                  <a:srgbClr val="00C389"/>
                </a:solidFill>
              </a:rPr>
              <a:t> av byggavfall och </a:t>
            </a:r>
            <a:r>
              <a:rPr lang="sv-SE" sz="2800" b="1" dirty="0" err="1">
                <a:solidFill>
                  <a:srgbClr val="00C389"/>
                </a:solidFill>
              </a:rPr>
              <a:t>användning</a:t>
            </a:r>
            <a:r>
              <a:rPr lang="sv-SE" sz="2800" b="1" dirty="0">
                <a:solidFill>
                  <a:srgbClr val="00C389"/>
                </a:solidFill>
              </a:rPr>
              <a:t> av </a:t>
            </a:r>
            <a:r>
              <a:rPr lang="sv-SE" sz="2800" b="1" dirty="0" err="1">
                <a:solidFill>
                  <a:srgbClr val="00C389"/>
                </a:solidFill>
              </a:rPr>
              <a:t>återvunnet</a:t>
            </a:r>
            <a:r>
              <a:rPr lang="sv-SE" sz="2800" b="1" dirty="0">
                <a:solidFill>
                  <a:srgbClr val="00C389"/>
                </a:solidFill>
              </a:rPr>
              <a:t> material i byggsektorn. </a:t>
            </a:r>
            <a:r>
              <a:rPr lang="sv-SE" sz="2800" b="1" dirty="0" err="1">
                <a:solidFill>
                  <a:srgbClr val="00C389"/>
                </a:solidFill>
              </a:rPr>
              <a:t>Inför</a:t>
            </a:r>
            <a:r>
              <a:rPr lang="sv-SE" sz="2800" b="1" dirty="0">
                <a:solidFill>
                  <a:srgbClr val="00C389"/>
                </a:solidFill>
              </a:rPr>
              <a:t> sanktioner </a:t>
            </a:r>
            <a:r>
              <a:rPr lang="sv-SE" sz="2800" b="1" dirty="0" err="1">
                <a:solidFill>
                  <a:srgbClr val="00C389"/>
                </a:solidFill>
              </a:rPr>
              <a:t>för</a:t>
            </a:r>
            <a:r>
              <a:rPr lang="sv-SE" sz="2800" b="1" dirty="0">
                <a:solidFill>
                  <a:srgbClr val="00C389"/>
                </a:solidFill>
              </a:rPr>
              <a:t> den som inte sorterar bygg- och rivningsavfall enligt EU:s lagstiftning</a:t>
            </a:r>
          </a:p>
        </p:txBody>
      </p:sp>
      <p:pic>
        <p:nvPicPr>
          <p:cNvPr id="7" name="Picture 6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275791CA-52F3-2344-BD43-BC3B7466D3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0" y="0"/>
            <a:ext cx="31089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6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5">
            <a:extLst>
              <a:ext uri="{FF2B5EF4-FFF2-40B4-BE49-F238E27FC236}">
                <a16:creationId xmlns:a16="http://schemas.microsoft.com/office/drawing/2014/main" id="{555DF561-4392-E74B-90CA-0F8019062F2D}"/>
              </a:ext>
            </a:extLst>
          </p:cNvPr>
          <p:cNvSpPr txBox="1"/>
          <p:nvPr/>
        </p:nvSpPr>
        <p:spPr>
          <a:xfrm>
            <a:off x="405353" y="843804"/>
            <a:ext cx="5651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C389"/>
                </a:solidFill>
              </a:rPr>
              <a:t>Gör rätt från början – krav på </a:t>
            </a:r>
            <a:r>
              <a:rPr lang="sv-SE" sz="2800" b="1" dirty="0" err="1">
                <a:solidFill>
                  <a:srgbClr val="00C389"/>
                </a:solidFill>
              </a:rPr>
              <a:t>cirkularitet</a:t>
            </a:r>
            <a:r>
              <a:rPr lang="sv-SE" sz="2800" b="1" dirty="0">
                <a:solidFill>
                  <a:srgbClr val="00C389"/>
                </a:solidFill>
              </a:rPr>
              <a:t> för statliga stöd till investeringar</a:t>
            </a:r>
          </a:p>
        </p:txBody>
      </p:sp>
      <p:pic>
        <p:nvPicPr>
          <p:cNvPr id="2050" name="Picture 2" descr="Företaget H2 Green Steel satsar på ny fabrik - DN.SE">
            <a:extLst>
              <a:ext uri="{FF2B5EF4-FFF2-40B4-BE49-F238E27FC236}">
                <a16:creationId xmlns:a16="http://schemas.microsoft.com/office/drawing/2014/main" id="{26E85843-DDBF-4B51-BD4A-A8C49CD69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48" y="2228799"/>
            <a:ext cx="4223477" cy="2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99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5C53D-3D5F-5E4A-94FC-0A7D7EB320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Åsa Domeij</a:t>
            </a:r>
          </a:p>
        </p:txBody>
      </p:sp>
    </p:spTree>
    <p:extLst>
      <p:ext uri="{BB962C8B-B14F-4D97-AF65-F5344CB8AC3E}">
        <p14:creationId xmlns:p14="http://schemas.microsoft.com/office/powerpoint/2010/main" val="390771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899148-B829-44EE-B4A3-56ED15F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3053"/>
            <a:ext cx="3552609" cy="492701"/>
          </a:xfrm>
        </p:spPr>
        <p:txBody>
          <a:bodyPr anchor="t">
            <a:normAutofit/>
          </a:bodyPr>
          <a:lstStyle/>
          <a:p>
            <a:r>
              <a:rPr lang="sv-SE" dirty="0"/>
              <a:t>Delegationen</a:t>
            </a:r>
          </a:p>
        </p:txBody>
      </p:sp>
      <p:pic>
        <p:nvPicPr>
          <p:cNvPr id="9" name="Platshållare för innehåll 8" descr="En bild som visar person, person, kostym, slips&#10;&#10;Automatiskt genererad beskrivning">
            <a:extLst>
              <a:ext uri="{FF2B5EF4-FFF2-40B4-BE49-F238E27FC236}">
                <a16:creationId xmlns:a16="http://schemas.microsoft.com/office/drawing/2014/main" id="{86298A2A-E986-4FC8-99EE-18D422A86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1409" y="2614681"/>
            <a:ext cx="1079999" cy="1350752"/>
          </a:xfrm>
          <a:noFill/>
        </p:spPr>
      </p:pic>
      <p:pic>
        <p:nvPicPr>
          <p:cNvPr id="11" name="Bildobjekt 10" descr="En bild som visar person, utomhus, byggnad, glasögon&#10;&#10;Automatiskt genererad beskrivning">
            <a:extLst>
              <a:ext uri="{FF2B5EF4-FFF2-40B4-BE49-F238E27FC236}">
                <a16:creationId xmlns:a16="http://schemas.microsoft.com/office/drawing/2014/main" id="{ABD0621C-66DD-4466-986C-17FAAEB58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62" y="1085432"/>
            <a:ext cx="1080000" cy="1440000"/>
          </a:xfrm>
          <a:prstGeom prst="rect">
            <a:avLst/>
          </a:prstGeom>
        </p:spPr>
      </p:pic>
      <p:pic>
        <p:nvPicPr>
          <p:cNvPr id="17" name="Bildobjekt 16" descr="En bild som visar person, kostym, person, kläder&#10;&#10;Automatiskt genererad beskrivning">
            <a:extLst>
              <a:ext uri="{FF2B5EF4-FFF2-40B4-BE49-F238E27FC236}">
                <a16:creationId xmlns:a16="http://schemas.microsoft.com/office/drawing/2014/main" id="{DECB96AD-A076-4F9A-86C3-A34E4F04AF9A}"/>
              </a:ext>
            </a:extLst>
          </p:cNvPr>
          <p:cNvPicPr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673" y="2614680"/>
            <a:ext cx="1072661" cy="1350752"/>
          </a:xfrm>
          <a:prstGeom prst="rect">
            <a:avLst/>
          </a:prstGeom>
        </p:spPr>
      </p:pic>
      <p:pic>
        <p:nvPicPr>
          <p:cNvPr id="19" name="Bildobjekt 18" descr="En bild som visar person, kläder, stående, kvinna&#10;&#10;Automatiskt genererad beskrivning">
            <a:extLst>
              <a:ext uri="{FF2B5EF4-FFF2-40B4-BE49-F238E27FC236}">
                <a16:creationId xmlns:a16="http://schemas.microsoft.com/office/drawing/2014/main" id="{21211952-7A08-40A3-8018-761BF9C872A4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144" y="2614680"/>
            <a:ext cx="1080000" cy="1350752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7A813E47-8CBB-446E-A087-628EA0455583}"/>
              </a:ext>
            </a:extLst>
          </p:cNvPr>
          <p:cNvSpPr txBox="1"/>
          <p:nvPr/>
        </p:nvSpPr>
        <p:spPr>
          <a:xfrm>
            <a:off x="611560" y="1035399"/>
            <a:ext cx="3440026" cy="293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Åsa Domeij (ordförande) </a:t>
            </a:r>
            <a:r>
              <a:rPr lang="sv-SE" sz="1100" dirty="0">
                <a:cs typeface="Calibri" panose="020F0502020204030204" pitchFamily="34" charset="0"/>
              </a:rPr>
              <a:t>Axfood</a:t>
            </a: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Annika Helker Lundström (Vice ordförande), </a:t>
            </a:r>
            <a:r>
              <a:rPr lang="sv-SE" sz="1100" dirty="0">
                <a:cs typeface="Calibri" panose="020F0502020204030204" pitchFamily="34" charset="0"/>
              </a:rPr>
              <a:t> Återvinningsindustrierna</a:t>
            </a: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Caroline Ankarcrona,</a:t>
            </a:r>
            <a:r>
              <a:rPr lang="sv-SE" sz="1100" dirty="0">
                <a:cs typeface="Calibri" panose="020F0502020204030204" pitchFamily="34" charset="0"/>
              </a:rPr>
              <a:t> tidigare IVA</a:t>
            </a:r>
            <a:endParaRPr lang="sv-SE" sz="1100" b="1" dirty="0"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Klas Gustafsson, </a:t>
            </a:r>
            <a:r>
              <a:rPr lang="sv-SE" sz="1100" dirty="0">
                <a:cs typeface="Calibri" panose="020F0502020204030204" pitchFamily="34" charset="0"/>
              </a:rPr>
              <a:t>Tekniska Verken</a:t>
            </a:r>
            <a:endParaRPr lang="en-US" sz="1100" dirty="0"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Monica Bellgran, </a:t>
            </a:r>
            <a:r>
              <a:rPr lang="sv-SE" sz="1100" dirty="0">
                <a:cs typeface="Calibri" panose="020F0502020204030204" pitchFamily="34" charset="0"/>
              </a:rPr>
              <a:t>KTH</a:t>
            </a:r>
            <a:endParaRPr lang="sv-SE" sz="1100" b="1" dirty="0"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Anders Kärrberg, </a:t>
            </a:r>
            <a:r>
              <a:rPr lang="sv-SE" sz="1100" dirty="0">
                <a:cs typeface="Calibri" panose="020F0502020204030204" pitchFamily="34" charset="0"/>
              </a:rPr>
              <a:t>Volvo Cars</a:t>
            </a: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Sofie Eliasson Morsink, </a:t>
            </a:r>
            <a:r>
              <a:rPr lang="sv-SE" sz="1100" dirty="0">
                <a:cs typeface="Calibri" panose="020F0502020204030204" pitchFamily="34" charset="0"/>
              </a:rPr>
              <a:t>Coca-Cola </a:t>
            </a:r>
            <a:r>
              <a:rPr lang="sv-SE" sz="1100" dirty="0" err="1">
                <a:cs typeface="Calibri" panose="020F0502020204030204" pitchFamily="34" charset="0"/>
              </a:rPr>
              <a:t>European</a:t>
            </a:r>
            <a:r>
              <a:rPr lang="sv-SE" sz="1100" dirty="0">
                <a:cs typeface="Calibri" panose="020F0502020204030204" pitchFamily="34" charset="0"/>
              </a:rPr>
              <a:t> Partners</a:t>
            </a:r>
          </a:p>
          <a:p>
            <a:pPr>
              <a:lnSpc>
                <a:spcPct val="170000"/>
              </a:lnSpc>
            </a:pPr>
            <a:r>
              <a:rPr lang="sv-SE" sz="1100" b="1" dirty="0">
                <a:cs typeface="Calibri" panose="020F0502020204030204" pitchFamily="34" charset="0"/>
              </a:rPr>
              <a:t>Mattias Philipsson, </a:t>
            </a:r>
            <a:r>
              <a:rPr lang="sv-SE" sz="1100" dirty="0">
                <a:cs typeface="Calibri" panose="020F0502020204030204" pitchFamily="34" charset="0"/>
              </a:rPr>
              <a:t>Svensk Plaståtervinning</a:t>
            </a:r>
          </a:p>
        </p:txBody>
      </p:sp>
      <p:pic>
        <p:nvPicPr>
          <p:cNvPr id="24" name="Bildobjekt 23" descr="En bild som visar person, person, inomhus, kläder&#10;&#10;Automatiskt genererad beskrivning">
            <a:extLst>
              <a:ext uri="{FF2B5EF4-FFF2-40B4-BE49-F238E27FC236}">
                <a16:creationId xmlns:a16="http://schemas.microsoft.com/office/drawing/2014/main" id="{75F9082D-5FD3-4C80-9010-EAED7AD05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287" y="1085432"/>
            <a:ext cx="1080000" cy="1440000"/>
          </a:xfrm>
          <a:prstGeom prst="rect">
            <a:avLst/>
          </a:prstGeom>
        </p:spPr>
      </p:pic>
      <p:pic>
        <p:nvPicPr>
          <p:cNvPr id="28" name="Bildobjekt 27" descr="En bild som visar person, inomhus, stående, kvinna&#10;&#10;Automatiskt genererad beskrivning">
            <a:extLst>
              <a:ext uri="{FF2B5EF4-FFF2-40B4-BE49-F238E27FC236}">
                <a16:creationId xmlns:a16="http://schemas.microsoft.com/office/drawing/2014/main" id="{4630FDBB-30BB-4476-810E-187AFAF02B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44" y="1085432"/>
            <a:ext cx="1080000" cy="1440000"/>
          </a:xfrm>
          <a:prstGeom prst="rect">
            <a:avLst/>
          </a:prstGeom>
        </p:spPr>
      </p:pic>
      <p:pic>
        <p:nvPicPr>
          <p:cNvPr id="30" name="Bildobjekt 29" descr="En bild som visar person, inomhus, kläder, kvinna&#10;&#10;Automatiskt genererad beskrivning">
            <a:extLst>
              <a:ext uri="{FF2B5EF4-FFF2-40B4-BE49-F238E27FC236}">
                <a16:creationId xmlns:a16="http://schemas.microsoft.com/office/drawing/2014/main" id="{975CB9C3-9264-4EFA-A15D-FDCDD95C7A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334" y="1085432"/>
            <a:ext cx="1080000" cy="1440000"/>
          </a:xfrm>
          <a:prstGeom prst="rect">
            <a:avLst/>
          </a:prstGeom>
        </p:spPr>
      </p:pic>
      <p:pic>
        <p:nvPicPr>
          <p:cNvPr id="3" name="Bildobjekt 3" descr="En bild som visar person, person, utomhus, byggnad&#10;&#10;Automatiskt genererad beskrivning">
            <a:extLst>
              <a:ext uri="{FF2B5EF4-FFF2-40B4-BE49-F238E27FC236}">
                <a16:creationId xmlns:a16="http://schemas.microsoft.com/office/drawing/2014/main" id="{385577B9-0755-482D-8ECF-178B8E8FA52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5287" y="2614680"/>
            <a:ext cx="1080000" cy="13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C5C82-7CF2-423C-988B-CEEEBD989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1" y="267494"/>
            <a:ext cx="3851984" cy="564709"/>
          </a:xfrm>
        </p:spPr>
        <p:txBody>
          <a:bodyPr anchor="t">
            <a:noAutofit/>
          </a:bodyPr>
          <a:lstStyle/>
          <a:p>
            <a:r>
              <a:rPr lang="sv-SE" sz="3200" dirty="0">
                <a:solidFill>
                  <a:srgbClr val="00C389"/>
                </a:solidFill>
              </a:rPr>
              <a:t>Bakgrund och styrdokument</a:t>
            </a:r>
            <a:br>
              <a:rPr lang="sv-SE" sz="3200" dirty="0">
                <a:solidFill>
                  <a:srgbClr val="00C389"/>
                </a:solidFill>
              </a:rPr>
            </a:br>
            <a:br>
              <a:rPr lang="sv-SE" sz="3200" dirty="0">
                <a:solidFill>
                  <a:srgbClr val="00C389"/>
                </a:solidFill>
              </a:rPr>
            </a:br>
            <a:endParaRPr lang="sv-SE" sz="3200" dirty="0">
              <a:solidFill>
                <a:srgbClr val="00C389"/>
              </a:solidFill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2F2DC9-BEA0-4902-A344-6BBD67AD24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001" y="1242180"/>
            <a:ext cx="3851983" cy="2952243"/>
          </a:xfrm>
        </p:spPr>
        <p:txBody>
          <a:bodyPr vert="horz" lIns="0" tIns="0" rIns="0" bIns="0" rtlCol="0" anchor="t">
            <a:normAutofit fontScale="25000" lnSpcReduction="20000"/>
          </a:bodyPr>
          <a:lstStyle/>
          <a:p>
            <a:pPr marL="266065" indent="-26606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5600" dirty="0"/>
              <a:t>Förslag i SOU </a:t>
            </a:r>
            <a:r>
              <a:rPr lang="sv-SE" sz="5600" i="1" dirty="0"/>
              <a:t>Från värdekedja till värdecykel </a:t>
            </a:r>
            <a:r>
              <a:rPr lang="sv-SE" sz="5600" dirty="0"/>
              <a:t>(Ola Alterå)</a:t>
            </a:r>
          </a:p>
          <a:p>
            <a:pPr marL="266065" indent="-26606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5600" dirty="0"/>
              <a:t>Regeringsuppdrag från Miljödepartementet i samverkan med  Näringsdepartementet</a:t>
            </a:r>
          </a:p>
          <a:p>
            <a:pPr marL="266065" indent="-26606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5600" dirty="0"/>
              <a:t>Uppdraget är inte tidsbegränsat, avrapportering Q1varje år</a:t>
            </a:r>
          </a:p>
          <a:p>
            <a:pPr marL="266065" indent="-26606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5600" dirty="0"/>
              <a:t>EU:s handlingsplan för cirkulär ekonomi</a:t>
            </a:r>
          </a:p>
          <a:p>
            <a:pPr marL="266065" indent="-266065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v-SE" sz="5600" dirty="0"/>
              <a:t>Regeringens Nationella strategi för cirkulär ekonomi och handlingsplaner – Delegationen bidrar till genomförande</a:t>
            </a:r>
            <a:endParaRPr lang="sv-SE" sz="1700" dirty="0">
              <a:cs typeface="Segoe UI"/>
            </a:endParaRPr>
          </a:p>
        </p:txBody>
      </p:sp>
      <p:pic>
        <p:nvPicPr>
          <p:cNvPr id="8" name="Platshållare för innehåll 7" descr="En bild som visar natur, vatten, damm, gräs&#10;&#10;Automatiskt genererad beskrivning">
            <a:extLst>
              <a:ext uri="{FF2B5EF4-FFF2-40B4-BE49-F238E27FC236}">
                <a16:creationId xmlns:a16="http://schemas.microsoft.com/office/drawing/2014/main" id="{731F0C3D-0FD3-4437-BFEB-880E7BD6D0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0592" y="-1"/>
            <a:ext cx="4643408" cy="3939818"/>
          </a:xfrm>
          <a:noFill/>
        </p:spPr>
      </p:pic>
    </p:spTree>
    <p:extLst>
      <p:ext uri="{BB962C8B-B14F-4D97-AF65-F5344CB8AC3E}">
        <p14:creationId xmlns:p14="http://schemas.microsoft.com/office/powerpoint/2010/main" val="304849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434101E1-4E58-4C8D-BE6A-ECE3D34095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245097" y="723269"/>
            <a:ext cx="3967978" cy="3468661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CB5564-FFA7-4C5E-B341-7AE5367C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4615" y="723269"/>
            <a:ext cx="4224288" cy="4255517"/>
          </a:xfrm>
        </p:spPr>
        <p:txBody>
          <a:bodyPr vert="horz" lIns="0" tIns="0" rIns="0" bIns="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sv-SE" sz="1900" i="1" dirty="0"/>
              <a:t>Ett självständigt, rådgivande organ till regeringen; fattar och ansvarar för sina egna beslut. Är inte delaktig i framtagandet av regeringens handlingsplaner men kan lämna förslag.</a:t>
            </a:r>
            <a:endParaRPr lang="sv-SE" sz="1900" i="1" dirty="0">
              <a:cs typeface="Segoe UI"/>
            </a:endParaRPr>
          </a:p>
          <a:p>
            <a:endParaRPr lang="sv-SE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700" dirty="0"/>
              <a:t>Utarbeta en verksamhetsplan (strategi) för Delegationens arbete med en omställning till en cirkulär och biobaserad ekonomi. Den ska inkludera hur omställningen kan stimuleras på olika nivåer i samhället.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700" i="1" dirty="0">
              <a:cs typeface="Segoe UI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700" dirty="0"/>
              <a:t>Vara en kontaktpunkt mellan relevanta aktörer i syfte att underlätta arbetet och skapa synergier.</a:t>
            </a:r>
            <a:endParaRPr lang="sv-SE" sz="1700" dirty="0">
              <a:cs typeface="Segoe UI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sz="17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700" dirty="0"/>
              <a:t>Identifiera hinder och motverkande styrmedel, behov av utbildning, information samt ge råd och föreslå kostnadseffektiva åtgärder till regeringen.</a:t>
            </a:r>
            <a:endParaRPr lang="sv-SE" sz="1700" dirty="0">
              <a:cs typeface="Segoe UI"/>
            </a:endParaRPr>
          </a:p>
          <a:p>
            <a:pPr>
              <a:lnSpc>
                <a:spcPct val="120000"/>
              </a:lnSpc>
            </a:pPr>
            <a:endParaRPr lang="sv-SE" sz="1700" dirty="0">
              <a:cs typeface="Segoe UI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700" dirty="0"/>
              <a:t>Utgöra ett kunskapscentrum och svara för omvärldsbevakning genom att samla goda exempel och information om pågående betydande initiativ samt underlätta en effektiv samverkan mellan dessa.</a:t>
            </a:r>
            <a:endParaRPr lang="sv-SE" sz="1700" dirty="0">
              <a:cs typeface="Segoe UI"/>
            </a:endParaRPr>
          </a:p>
          <a:p>
            <a:pPr>
              <a:lnSpc>
                <a:spcPct val="120000"/>
              </a:lnSpc>
            </a:pPr>
            <a:endParaRPr lang="sv-SE" sz="1700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700" dirty="0"/>
              <a:t>Utse en referensgrupp.</a:t>
            </a:r>
            <a:endParaRPr lang="sv-SE" sz="1700" dirty="0">
              <a:cs typeface="Segoe UI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6AAB49-7A28-419C-A6D3-150B51BBA71F}"/>
              </a:ext>
            </a:extLst>
          </p:cNvPr>
          <p:cNvSpPr txBox="1"/>
          <p:nvPr/>
        </p:nvSpPr>
        <p:spPr>
          <a:xfrm>
            <a:off x="56560" y="100786"/>
            <a:ext cx="5033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rgbClr val="00C389"/>
                </a:solidFill>
                <a:latin typeface="+mj-lt"/>
              </a:rPr>
              <a:t>Delegationens uppgifter</a:t>
            </a:r>
          </a:p>
        </p:txBody>
      </p:sp>
    </p:spTree>
    <p:extLst>
      <p:ext uri="{BB962C8B-B14F-4D97-AF65-F5344CB8AC3E}">
        <p14:creationId xmlns:p14="http://schemas.microsoft.com/office/powerpoint/2010/main" val="101068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DE14B5-32A7-5C4D-902F-33C0B97A8491}"/>
              </a:ext>
            </a:extLst>
          </p:cNvPr>
          <p:cNvSpPr/>
          <p:nvPr/>
        </p:nvSpPr>
        <p:spPr>
          <a:xfrm>
            <a:off x="0" y="0"/>
            <a:ext cx="3808429" cy="440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F74CC8-31AF-4913-BAC1-1245A266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1561" y="823543"/>
            <a:ext cx="3707903" cy="338006"/>
          </a:xfrm>
        </p:spPr>
        <p:txBody>
          <a:bodyPr>
            <a:noAutofit/>
          </a:bodyPr>
          <a:lstStyle/>
          <a:p>
            <a:pPr algn="ctr"/>
            <a:r>
              <a:rPr lang="sv-SE" sz="3200" dirty="0">
                <a:solidFill>
                  <a:srgbClr val="00C389"/>
                </a:solidFill>
              </a:rPr>
              <a:t>Delegationens mål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1A19C25-6B57-4CC4-BC6A-2196A0DB9B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50051" y="1517032"/>
            <a:ext cx="4404792" cy="2885286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tabLst/>
              <a:defRPr/>
            </a:pPr>
            <a:r>
              <a:rPr lang="sv-SE" sz="1300" dirty="0"/>
              <a:t>Samordnande kraft för omställningen till en cirkulär ekonomi.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tabLst/>
              <a:defRPr/>
            </a:pPr>
            <a:r>
              <a:rPr lang="sv-SE" sz="1300" dirty="0"/>
              <a:t>Skapa ett innovativt, konkurrenskraftigt och hållbart näringsliv på nationell och regional nivå.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600"/>
              </a:spcAft>
              <a:buClrTx/>
              <a:buSzPct val="73000"/>
              <a:tabLst/>
              <a:defRPr/>
            </a:pPr>
            <a:r>
              <a:rPr lang="sv-SE" sz="1300" dirty="0"/>
              <a:t>Skapa en omställning som kan bidra till de nationella miljömålen, stärka svensk konkurrenskraft och öka Sveriges bidrag till genomförandet av Agenda 2030.</a:t>
            </a:r>
          </a:p>
        </p:txBody>
      </p:sp>
      <p:pic>
        <p:nvPicPr>
          <p:cNvPr id="4" name="Bildobjekt 3" descr="En bild som visar himmel, kvinna, person&#10;&#10;Automatiskt genererad beskrivning">
            <a:extLst>
              <a:ext uri="{FF2B5EF4-FFF2-40B4-BE49-F238E27FC236}">
                <a16:creationId xmlns:a16="http://schemas.microsoft.com/office/drawing/2014/main" id="{8C7A3D1E-39AD-4A0A-A6AE-03352EFB8B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622" y="587482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D899148-B829-44EE-B4A3-56ED15F12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710" y="311428"/>
            <a:ext cx="4394073" cy="492701"/>
          </a:xfrm>
        </p:spPr>
        <p:txBody>
          <a:bodyPr anchor="t">
            <a:normAutofit fontScale="90000"/>
          </a:bodyPr>
          <a:lstStyle/>
          <a:p>
            <a:r>
              <a:rPr lang="sv-SE"/>
              <a:t>Expertgrupper 2022</a:t>
            </a: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7A813E47-8CBB-446E-A087-628EA0455583}"/>
              </a:ext>
            </a:extLst>
          </p:cNvPr>
          <p:cNvSpPr txBox="1"/>
          <p:nvPr/>
        </p:nvSpPr>
        <p:spPr>
          <a:xfrm>
            <a:off x="6525714" y="1162347"/>
            <a:ext cx="2618286" cy="317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b="1" dirty="0">
                <a:cs typeface="Calibri" panose="020F0502020204030204" pitchFamily="34" charset="0"/>
              </a:rPr>
              <a:t>ORDFÖRANDE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Heidi </a:t>
            </a:r>
            <a:r>
              <a:rPr lang="en-GB" sz="1100" b="1" dirty="0" err="1">
                <a:cs typeface="Calibri" panose="020F0502020204030204" pitchFamily="34" charset="0"/>
              </a:rPr>
              <a:t>Hautajärvi</a:t>
            </a:r>
            <a:r>
              <a:rPr lang="en-GB" sz="1100" b="1" dirty="0">
                <a:cs typeface="Calibri" panose="020F0502020204030204" pitchFamily="34" charset="0"/>
              </a:rPr>
              <a:t> </a:t>
            </a:r>
            <a:r>
              <a:rPr lang="en-GB" sz="1100" b="1" dirty="0" err="1">
                <a:cs typeface="Calibri" panose="020F0502020204030204" pitchFamily="34" charset="0"/>
              </a:rPr>
              <a:t>Stenmark</a:t>
            </a:r>
            <a:r>
              <a:rPr lang="en-GB" sz="1100" dirty="0">
                <a:solidFill>
                  <a:srgbClr val="222222"/>
                </a:solidFill>
                <a:latin typeface="Open Sans" panose="020B0606030504020204" pitchFamily="34" charset="0"/>
              </a:rPr>
              <a:t>, Rise</a:t>
            </a:r>
            <a:endParaRPr lang="sv-SE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Peter </a:t>
            </a:r>
            <a:r>
              <a:rPr lang="en-GB" sz="1100" b="1" dirty="0" err="1">
                <a:cs typeface="Calibri" panose="020F0502020204030204" pitchFamily="34" charset="0"/>
              </a:rPr>
              <a:t>Stigson</a:t>
            </a:r>
            <a:r>
              <a:rPr lang="en-GB" sz="1100" b="1" dirty="0">
                <a:cs typeface="Calibri" panose="020F0502020204030204" pitchFamily="34" charset="0"/>
              </a:rPr>
              <a:t>, </a:t>
            </a:r>
            <a:r>
              <a:rPr lang="en-GB" sz="1100" dirty="0">
                <a:cs typeface="Calibri" panose="020F0502020204030204" pitchFamily="34" charset="0"/>
              </a:rPr>
              <a:t>RISE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Mats Lundin</a:t>
            </a:r>
            <a:r>
              <a:rPr lang="en-GB" sz="1100" dirty="0">
                <a:cs typeface="Calibri" panose="020F0502020204030204" pitchFamily="34" charset="0"/>
              </a:rPr>
              <a:t>, </a:t>
            </a:r>
            <a:r>
              <a:rPr lang="en-GB" sz="1100" dirty="0" err="1">
                <a:cs typeface="Calibri" panose="020F0502020204030204" pitchFamily="34" charset="0"/>
              </a:rPr>
              <a:t>SuPr</a:t>
            </a:r>
            <a:endParaRPr lang="en-GB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Thomas </a:t>
            </a:r>
            <a:r>
              <a:rPr lang="en-GB" sz="1100" b="1" dirty="0" err="1">
                <a:cs typeface="Calibri" panose="020F0502020204030204" pitchFamily="34" charset="0"/>
              </a:rPr>
              <a:t>Nyström</a:t>
            </a:r>
            <a:r>
              <a:rPr lang="en-GB" sz="1100" dirty="0">
                <a:cs typeface="Calibri" panose="020F0502020204030204" pitchFamily="34" charset="0"/>
              </a:rPr>
              <a:t>, RISE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Anders </a:t>
            </a:r>
            <a:r>
              <a:rPr lang="en-GB" sz="1100" b="1" dirty="0" err="1">
                <a:cs typeface="Calibri" panose="020F0502020204030204" pitchFamily="34" charset="0"/>
              </a:rPr>
              <a:t>Finnson</a:t>
            </a:r>
            <a:r>
              <a:rPr lang="en-GB" sz="1100" dirty="0">
                <a:cs typeface="Calibri" panose="020F0502020204030204" pitchFamily="34" charset="0"/>
              </a:rPr>
              <a:t>, </a:t>
            </a:r>
            <a:r>
              <a:rPr lang="en-GB" sz="1100" dirty="0" err="1">
                <a:cs typeface="Calibri" panose="020F0502020204030204" pitchFamily="34" charset="0"/>
              </a:rPr>
              <a:t>Svenskt</a:t>
            </a:r>
            <a:r>
              <a:rPr lang="en-GB" sz="1100" dirty="0">
                <a:cs typeface="Calibri" panose="020F0502020204030204" pitchFamily="34" charset="0"/>
              </a:rPr>
              <a:t> </a:t>
            </a:r>
            <a:r>
              <a:rPr lang="en-GB" sz="1100" dirty="0" err="1">
                <a:cs typeface="Calibri" panose="020F0502020204030204" pitchFamily="34" charset="0"/>
              </a:rPr>
              <a:t>Vatten</a:t>
            </a:r>
            <a:endParaRPr lang="en-GB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Per Storm</a:t>
            </a:r>
            <a:r>
              <a:rPr lang="en-GB" sz="1100" dirty="0">
                <a:cs typeface="Calibri" panose="020F0502020204030204" pitchFamily="34" charset="0"/>
              </a:rPr>
              <a:t>, EIT Raw Materials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Raul Carlsson</a:t>
            </a:r>
            <a:r>
              <a:rPr lang="en-GB" sz="1100" dirty="0">
                <a:cs typeface="Calibri" panose="020F0502020204030204" pitchFamily="34" charset="0"/>
              </a:rPr>
              <a:t>, RISE</a:t>
            </a:r>
          </a:p>
          <a:p>
            <a:pPr>
              <a:lnSpc>
                <a:spcPct val="150000"/>
              </a:lnSpc>
            </a:pPr>
            <a:r>
              <a:rPr lang="en-GB" sz="1100" b="1" dirty="0" err="1">
                <a:cs typeface="Calibri" panose="020F0502020204030204" pitchFamily="34" charset="0"/>
              </a:rPr>
              <a:t>Malin</a:t>
            </a:r>
            <a:r>
              <a:rPr lang="en-GB" sz="1100" b="1" dirty="0">
                <a:cs typeface="Calibri" panose="020F0502020204030204" pitchFamily="34" charset="0"/>
              </a:rPr>
              <a:t> </a:t>
            </a:r>
            <a:r>
              <a:rPr lang="en-GB" sz="1100" b="1" dirty="0" err="1">
                <a:cs typeface="Calibri" panose="020F0502020204030204" pitchFamily="34" charset="0"/>
              </a:rPr>
              <a:t>Leth</a:t>
            </a:r>
            <a:r>
              <a:rPr lang="en-GB" sz="1100" b="1" dirty="0">
                <a:cs typeface="Calibri" panose="020F0502020204030204" pitchFamily="34" charset="0"/>
              </a:rPr>
              <a:t>, </a:t>
            </a:r>
            <a:r>
              <a:rPr lang="en-GB" sz="1100" dirty="0" err="1">
                <a:cs typeface="Calibri" panose="020F0502020204030204" pitchFamily="34" charset="0"/>
              </a:rPr>
              <a:t>Håll</a:t>
            </a:r>
            <a:r>
              <a:rPr lang="en-GB" sz="1100" dirty="0">
                <a:cs typeface="Calibri" panose="020F0502020204030204" pitchFamily="34" charset="0"/>
              </a:rPr>
              <a:t> Sverige Rent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Karin </a:t>
            </a:r>
            <a:r>
              <a:rPr lang="en-GB" sz="1100" b="1" dirty="0" err="1">
                <a:cs typeface="Calibri" panose="020F0502020204030204" pitchFamily="34" charset="0"/>
              </a:rPr>
              <a:t>Peedu</a:t>
            </a:r>
            <a:r>
              <a:rPr lang="en-GB" sz="1100" dirty="0">
                <a:cs typeface="Calibri" panose="020F0502020204030204" pitchFamily="34" charset="0"/>
              </a:rPr>
              <a:t>, SKR</a:t>
            </a: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Elin Bergman</a:t>
            </a:r>
            <a:r>
              <a:rPr lang="en-GB" sz="1100" dirty="0">
                <a:cs typeface="Calibri" panose="020F0502020204030204" pitchFamily="34" charset="0"/>
              </a:rPr>
              <a:t>, </a:t>
            </a:r>
            <a:r>
              <a:rPr lang="en-GB" sz="1100" dirty="0" err="1">
                <a:cs typeface="Calibri" panose="020F0502020204030204" pitchFamily="34" charset="0"/>
              </a:rPr>
              <a:t>Cradlenet</a:t>
            </a:r>
            <a:endParaRPr lang="en-GB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100" b="1" dirty="0">
                <a:cs typeface="Calibri" panose="020F0502020204030204" pitchFamily="34" charset="0"/>
              </a:rPr>
              <a:t>Andreas </a:t>
            </a:r>
            <a:r>
              <a:rPr lang="en-GB" sz="1100" b="1" dirty="0" err="1">
                <a:cs typeface="Calibri" panose="020F0502020204030204" pitchFamily="34" charset="0"/>
              </a:rPr>
              <a:t>Anderholm</a:t>
            </a:r>
            <a:r>
              <a:rPr lang="en-GB" sz="1100" b="1" dirty="0">
                <a:cs typeface="Calibri" panose="020F0502020204030204" pitchFamily="34" charset="0"/>
              </a:rPr>
              <a:t> Pedersen</a:t>
            </a:r>
            <a:r>
              <a:rPr lang="en-GB" sz="1100" dirty="0">
                <a:cs typeface="Calibri" panose="020F0502020204030204" pitchFamily="34" charset="0"/>
              </a:rPr>
              <a:t>, GIAB</a:t>
            </a:r>
          </a:p>
        </p:txBody>
      </p:sp>
      <p:sp>
        <p:nvSpPr>
          <p:cNvPr id="14" name="textruta 19">
            <a:extLst>
              <a:ext uri="{FF2B5EF4-FFF2-40B4-BE49-F238E27FC236}">
                <a16:creationId xmlns:a16="http://schemas.microsoft.com/office/drawing/2014/main" id="{7801AD4B-B715-3949-8B18-A01B1DE883CF}"/>
              </a:ext>
            </a:extLst>
          </p:cNvPr>
          <p:cNvSpPr txBox="1"/>
          <p:nvPr/>
        </p:nvSpPr>
        <p:spPr>
          <a:xfrm>
            <a:off x="3551894" y="1162347"/>
            <a:ext cx="3086112" cy="3177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v-SE" sz="1400" b="1" dirty="0">
                <a:cs typeface="Calibri" panose="020F0502020204030204" pitchFamily="34" charset="0"/>
              </a:rPr>
              <a:t>TEMA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Bioekonomi</a:t>
            </a:r>
            <a:endParaRPr lang="sv-SE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100" b="1" dirty="0" err="1">
                <a:cs typeface="Calibri" panose="020F0502020204030204" pitchFamily="34" charset="0"/>
              </a:rPr>
              <a:t>Cirkularitet</a:t>
            </a:r>
            <a:r>
              <a:rPr lang="sv-SE" sz="1100" b="1" dirty="0">
                <a:cs typeface="Calibri" panose="020F0502020204030204" pitchFamily="34" charset="0"/>
              </a:rPr>
              <a:t> i ett systemperspektiv</a:t>
            </a:r>
            <a:endParaRPr lang="sv-SE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Cirkulär produktion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Cirkulära </a:t>
            </a:r>
            <a:r>
              <a:rPr lang="sv-SE" sz="1100" b="1" dirty="0" err="1">
                <a:cs typeface="Calibri" panose="020F0502020204030204" pitchFamily="34" charset="0"/>
              </a:rPr>
              <a:t>designprinciper</a:t>
            </a:r>
            <a:endParaRPr lang="en-US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Hållbar och cirkulär VA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Innovationskritiska metaller och mineraler</a:t>
            </a:r>
            <a:endParaRPr lang="sv-SE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Internationell harmonisering</a:t>
            </a:r>
            <a:endParaRPr lang="sv-SE" sz="1100" dirty="0"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Normskifte från linjärt till cirkulärt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Offentlig upphandling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Små och medelstora företag</a:t>
            </a:r>
          </a:p>
          <a:p>
            <a:pPr>
              <a:lnSpc>
                <a:spcPct val="150000"/>
              </a:lnSpc>
            </a:pPr>
            <a:r>
              <a:rPr lang="sv-SE" sz="1100" b="1" dirty="0">
                <a:cs typeface="Calibri" panose="020F0502020204030204" pitchFamily="34" charset="0"/>
              </a:rPr>
              <a:t>Återanvändning</a:t>
            </a:r>
          </a:p>
        </p:txBody>
      </p:sp>
      <p:pic>
        <p:nvPicPr>
          <p:cNvPr id="16" name="Bildobjekt 12">
            <a:extLst>
              <a:ext uri="{FF2B5EF4-FFF2-40B4-BE49-F238E27FC236}">
                <a16:creationId xmlns:a16="http://schemas.microsoft.com/office/drawing/2014/main" id="{5536BD55-7BFC-7847-BB96-3CA0BC6C43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3206711" cy="300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1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C2117-3AD0-40F1-9786-0B6851518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krävs för omställningen?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F33AAC-6763-4785-B30E-BC3DD3C4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Vilja och normskifte</a:t>
            </a:r>
          </a:p>
          <a:p>
            <a:endParaRPr lang="sv-SE" dirty="0"/>
          </a:p>
          <a:p>
            <a:r>
              <a:rPr lang="sv-SE" dirty="0"/>
              <a:t>Kunskap och samverkan</a:t>
            </a:r>
          </a:p>
          <a:p>
            <a:endParaRPr lang="sv-SE" dirty="0"/>
          </a:p>
          <a:p>
            <a:r>
              <a:rPr lang="sv-SE" dirty="0"/>
              <a:t>Politiska beslut </a:t>
            </a:r>
          </a:p>
          <a:p>
            <a:pPr lvl="1"/>
            <a:r>
              <a:rPr lang="sv-SE" dirty="0"/>
              <a:t>Ekonomiska incitament</a:t>
            </a:r>
          </a:p>
          <a:p>
            <a:pPr lvl="1"/>
            <a:r>
              <a:rPr lang="sv-SE" dirty="0"/>
              <a:t>Lagstiftning</a:t>
            </a:r>
          </a:p>
          <a:p>
            <a:pPr marL="265113" lvl="1" indent="0">
              <a:buNone/>
            </a:pPr>
            <a:endParaRPr lang="sv-SE" dirty="0"/>
          </a:p>
          <a:p>
            <a:r>
              <a:rPr lang="sv-SE" dirty="0"/>
              <a:t>Göra rätt från början – design - upphandling</a:t>
            </a:r>
          </a:p>
          <a:p>
            <a:endParaRPr lang="sv-SE" dirty="0"/>
          </a:p>
          <a:p>
            <a:pPr marL="3175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5939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41412B-3711-42A5-B469-73E19704E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Delegationens rapport 2022</a:t>
            </a:r>
          </a:p>
        </p:txBody>
      </p:sp>
    </p:spTree>
    <p:extLst>
      <p:ext uri="{BB962C8B-B14F-4D97-AF65-F5344CB8AC3E}">
        <p14:creationId xmlns:p14="http://schemas.microsoft.com/office/powerpoint/2010/main" val="1295302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CB5564-FFA7-4C5E-B341-7AE5367C42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02697" y="728711"/>
            <a:ext cx="4986779" cy="4324056"/>
          </a:xfrm>
        </p:spPr>
        <p:txBody>
          <a:bodyPr vert="horz" lIns="0" tIns="0" rIns="0" bIns="0" rtlCol="0" anchor="t">
            <a:no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SE" sz="1300" dirty="0">
                <a:latin typeface="SegoeUI"/>
                <a:ea typeface="Times New Roman" panose="02020603050405020304" pitchFamily="18" charset="0"/>
              </a:rPr>
              <a:t>Inför ett nytt miljökvalitetsmål "</a:t>
            </a:r>
            <a:r>
              <a:rPr lang="en-SE" sz="1300" i="1" dirty="0">
                <a:latin typeface="SegoeUI"/>
                <a:ea typeface="Times New Roman" panose="02020603050405020304" pitchFamily="18" charset="0"/>
              </a:rPr>
              <a:t>Ett resurseffektivt samhälle</a:t>
            </a:r>
            <a:r>
              <a:rPr lang="en-SE" sz="1300" dirty="0">
                <a:latin typeface="SegoeUI"/>
                <a:ea typeface="Times New Roman" panose="02020603050405020304" pitchFamily="18" charset="0"/>
              </a:rPr>
              <a:t>" i miljömålssystemet </a:t>
            </a:r>
            <a:endParaRPr lang="sv-SE" sz="1300" dirty="0">
              <a:latin typeface="SegoeUI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sv-SE" sz="1300" dirty="0">
              <a:latin typeface="SegoeUI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v-SE" sz="1300" dirty="0">
                <a:latin typeface="SegoeUI"/>
                <a:ea typeface="Times New Roman" panose="02020603050405020304" pitchFamily="18" charset="0"/>
              </a:rPr>
              <a:t>Ekonomiska styrmedel för att göra återvunnen råvara mer konkurrenskraftig än jungfrulig. Kvotplikt. Återvinningscertifikat.</a:t>
            </a:r>
            <a:endParaRPr lang="en-SE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300" i="1" dirty="0">
              <a:cs typeface="Segoe UI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SE" sz="1300" dirty="0">
                <a:latin typeface="SegoeUI"/>
                <a:ea typeface="Times New Roman" panose="02020603050405020304" pitchFamily="18" charset="0"/>
              </a:rPr>
              <a:t>Harmonisera och förenkla definitioner </a:t>
            </a:r>
            <a:r>
              <a:rPr lang="sv-SE" sz="1300" dirty="0">
                <a:latin typeface="SegoeUI"/>
                <a:ea typeface="Times New Roman" panose="02020603050405020304" pitchFamily="18" charset="0"/>
              </a:rPr>
              <a:t>så att avfall enklare kan </a:t>
            </a:r>
            <a:r>
              <a:rPr lang="en-SE" sz="1300" dirty="0">
                <a:latin typeface="SegoeUI"/>
                <a:ea typeface="Times New Roman" panose="02020603050405020304" pitchFamily="18" charset="0"/>
              </a:rPr>
              <a:t>användas som resurs</a:t>
            </a:r>
            <a:r>
              <a:rPr lang="sv-SE" sz="1300" dirty="0">
                <a:latin typeface="SegoeUI"/>
                <a:ea typeface="Times New Roman" panose="02020603050405020304" pitchFamily="18" charset="0"/>
              </a:rPr>
              <a:t>. Låt företagen äga sitt material.</a:t>
            </a:r>
            <a:r>
              <a:rPr lang="en-SE" sz="1300" dirty="0">
                <a:latin typeface="SegoeUI"/>
                <a:ea typeface="Times New Roman" panose="02020603050405020304" pitchFamily="18" charset="0"/>
              </a:rPr>
              <a:t> </a:t>
            </a:r>
          </a:p>
          <a:p>
            <a:pPr lvl="0">
              <a:buSzPts val="1000"/>
              <a:tabLst>
                <a:tab pos="457200" algn="l"/>
              </a:tabLst>
            </a:pPr>
            <a:endParaRPr lang="en-SE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sv-SE" sz="1300" dirty="0">
                <a:latin typeface="SegoeUI"/>
                <a:ea typeface="Times New Roman" panose="02020603050405020304" pitchFamily="18" charset="0"/>
              </a:rPr>
              <a:t>Återanvända kväve och fosfor. Kvotplikt för konstgödsel.</a:t>
            </a:r>
            <a:br>
              <a:rPr lang="en-SE" sz="1300" dirty="0">
                <a:latin typeface="SegoeUI"/>
                <a:ea typeface="Times New Roman" panose="02020603050405020304" pitchFamily="18" charset="0"/>
              </a:rPr>
            </a:br>
            <a:endParaRPr lang="en-SE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SE" sz="1300" dirty="0">
                <a:latin typeface="SegoeUI"/>
                <a:ea typeface="Times New Roman" panose="02020603050405020304" pitchFamily="18" charset="0"/>
              </a:rPr>
              <a:t>Tillsätt en SOU – ekonomiska styrmedel som stödjer omställningen från linjärt till cirkulärt:</a:t>
            </a:r>
            <a:br>
              <a:rPr lang="en-SE" sz="1300" dirty="0">
                <a:latin typeface="SegoeUI"/>
                <a:ea typeface="Times New Roman" panose="02020603050405020304" pitchFamily="18" charset="0"/>
              </a:rPr>
            </a:br>
            <a:r>
              <a:rPr lang="en-SE" sz="1300" dirty="0">
                <a:latin typeface="SegoeUI"/>
                <a:ea typeface="Times New Roman" panose="02020603050405020304" pitchFamily="18" charset="0"/>
              </a:rPr>
              <a:t>- Incitament för företag att maximera produkters livslängd </a:t>
            </a:r>
            <a:br>
              <a:rPr lang="en-SE" sz="1300" dirty="0">
                <a:latin typeface="SegoeUI"/>
                <a:ea typeface="Times New Roman" panose="02020603050405020304" pitchFamily="18" charset="0"/>
              </a:rPr>
            </a:br>
            <a:r>
              <a:rPr lang="en-SE" sz="1300" dirty="0">
                <a:latin typeface="SegoeUI"/>
                <a:ea typeface="Times New Roman" panose="02020603050405020304" pitchFamily="18" charset="0"/>
              </a:rPr>
              <a:t>- Återvinningscertifikat </a:t>
            </a:r>
          </a:p>
          <a:p>
            <a:pPr lvl="0">
              <a:buSzPts val="1000"/>
              <a:tabLst>
                <a:tab pos="457200" algn="l"/>
              </a:tabLst>
            </a:pPr>
            <a:endParaRPr lang="en-SE" sz="1300" dirty="0">
              <a:solidFill>
                <a:srgbClr val="000000"/>
              </a:solidFill>
              <a:latin typeface="SegoeUI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SE" sz="1300" dirty="0">
                <a:solidFill>
                  <a:srgbClr val="000000"/>
                </a:solidFill>
                <a:latin typeface="SegoeUI"/>
                <a:ea typeface="Times New Roman" panose="02020603050405020304" pitchFamily="18" charset="0"/>
              </a:rPr>
              <a:t>Ställ tydligare krav på återvinning av byggavfall och användning av återvunnet material i byggsektorn samt sanktioner för den som inte sorterar bygg- och rivningsavfall enligt EU:s nya lagstiftning.</a:t>
            </a:r>
            <a:endParaRPr lang="en-SE" sz="13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16AAB49-7A28-419C-A6D3-150B51BBA71F}"/>
              </a:ext>
            </a:extLst>
          </p:cNvPr>
          <p:cNvSpPr txBox="1"/>
          <p:nvPr/>
        </p:nvSpPr>
        <p:spPr>
          <a:xfrm>
            <a:off x="3808040" y="167282"/>
            <a:ext cx="4167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C389"/>
                </a:solidFill>
                <a:latin typeface="+mj-lt"/>
              </a:rPr>
              <a:t>Delegationens förslag 2022</a:t>
            </a:r>
          </a:p>
        </p:txBody>
      </p:sp>
      <p:pic>
        <p:nvPicPr>
          <p:cNvPr id="12" name="Picture Placeholder 11" descr="A picture containing ground, outdoor, plastic&#10;&#10;Description automatically generated">
            <a:extLst>
              <a:ext uri="{FF2B5EF4-FFF2-40B4-BE49-F238E27FC236}">
                <a16:creationId xmlns:a16="http://schemas.microsoft.com/office/drawing/2014/main" id="{31FC343E-43E7-0049-84A3-E004DE3286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605" y="847699"/>
            <a:ext cx="3070566" cy="30927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30164176"/>
      </p:ext>
    </p:extLst>
  </p:cSld>
  <p:clrMapOvr>
    <a:masterClrMapping/>
  </p:clrMapOvr>
</p:sld>
</file>

<file path=ppt/theme/theme1.xml><?xml version="1.0" encoding="utf-8"?>
<a:theme xmlns:a="http://schemas.openxmlformats.org/drawingml/2006/main" name="Delegationen för cirkulär ekonomi">
  <a:themeElements>
    <a:clrScheme name="Delegationen för cirkulär ekonomi">
      <a:dk1>
        <a:sysClr val="windowText" lastClr="000000"/>
      </a:dk1>
      <a:lt1>
        <a:sysClr val="window" lastClr="FFFFFF"/>
      </a:lt1>
      <a:dk2>
        <a:srgbClr val="00573F"/>
      </a:dk2>
      <a:lt2>
        <a:srgbClr val="C8DFCB"/>
      </a:lt2>
      <a:accent1>
        <a:srgbClr val="0095C8"/>
      </a:accent1>
      <a:accent2>
        <a:srgbClr val="00C389"/>
      </a:accent2>
      <a:accent3>
        <a:srgbClr val="00573F"/>
      </a:accent3>
      <a:accent4>
        <a:srgbClr val="ECA154"/>
      </a:accent4>
      <a:accent5>
        <a:srgbClr val="DA1984"/>
      </a:accent5>
      <a:accent6>
        <a:srgbClr val="8C8279"/>
      </a:accent6>
      <a:hlink>
        <a:srgbClr val="00573F"/>
      </a:hlink>
      <a:folHlink>
        <a:srgbClr val="00C389"/>
      </a:folHlink>
    </a:clrScheme>
    <a:fontScheme name="Delegationen för cirkulär ekonom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egationen för cirkulär ekonomi" id="{FF8E0EC8-A55A-4D00-BBA1-534DDC79304A}" vid="{558649EC-FC50-4FD3-82AB-E1CC68D6390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af8902-7b07-4922-a2d7-e2e39cebce64">
      <UserInfo>
        <DisplayName>Ingar Nilsson</DisplayName>
        <AccountId>178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9DBC6D6EF01545BAF435C97384BD36" ma:contentTypeVersion="11" ma:contentTypeDescription="Skapa ett nytt dokument." ma:contentTypeScope="" ma:versionID="e7126c3319bddf283e82cd7c4228128d">
  <xsd:schema xmlns:xsd="http://www.w3.org/2001/XMLSchema" xmlns:xs="http://www.w3.org/2001/XMLSchema" xmlns:p="http://schemas.microsoft.com/office/2006/metadata/properties" xmlns:ns2="33bcda64-e4a1-428d-b0f6-64247c97a964" xmlns:ns3="9eaf8902-7b07-4922-a2d7-e2e39cebce64" targetNamespace="http://schemas.microsoft.com/office/2006/metadata/properties" ma:root="true" ma:fieldsID="80944f6d2594f716dc3d598a96a03263" ns2:_="" ns3:_="">
    <xsd:import namespace="33bcda64-e4a1-428d-b0f6-64247c97a964"/>
    <xsd:import namespace="9eaf8902-7b07-4922-a2d7-e2e39cebc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cda64-e4a1-428d-b0f6-64247c97a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f8902-7b07-4922-a2d7-e2e39cebce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7BBE9-7E8D-47DD-A83F-964D7AF0BACB}">
  <ds:schemaRefs>
    <ds:schemaRef ds:uri="17c6f7ac-0690-44eb-b0b7-6a0a1ed295d9"/>
    <ds:schemaRef ds:uri="9eaf8902-7b07-4922-a2d7-e2e39cebce6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1B5B429-4356-4BAC-AB34-0068DDCDB5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cda64-e4a1-428d-b0f6-64247c97a964"/>
    <ds:schemaRef ds:uri="9eaf8902-7b07-4922-a2d7-e2e39cebce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052DB9-BEAB-4A7B-A3B5-27A5E0919E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792</Words>
  <Application>Microsoft Office PowerPoint</Application>
  <PresentationFormat>Bildspel på skärmen (16:9)</PresentationFormat>
  <Paragraphs>109</Paragraphs>
  <Slides>16</Slides>
  <Notes>13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Calibri</vt:lpstr>
      <vt:lpstr>Open Sans</vt:lpstr>
      <vt:lpstr>Segoe UI</vt:lpstr>
      <vt:lpstr>SegoeUI</vt:lpstr>
      <vt:lpstr>Symbol</vt:lpstr>
      <vt:lpstr>Times New Roman</vt:lpstr>
      <vt:lpstr>Wingdings</vt:lpstr>
      <vt:lpstr>Delegationen för cirkulär ekonomi</vt:lpstr>
      <vt:lpstr> SSAM-dagen, 6 maj 2022  ÅSA DOMEIJ,  ordförande Delegationen  för cirkulär ekonomi     </vt:lpstr>
      <vt:lpstr>Delegationen</vt:lpstr>
      <vt:lpstr>Bakgrund och styrdokument  </vt:lpstr>
      <vt:lpstr>PowerPoint-presentation</vt:lpstr>
      <vt:lpstr>PowerPoint-presentation</vt:lpstr>
      <vt:lpstr>Expertgrupper 2022</vt:lpstr>
      <vt:lpstr>Vad krävs för omställningen?</vt:lpstr>
      <vt:lpstr>Delegationens rapport 2022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Delegationens organisation och verksamhet</dc:title>
  <dc:creator>Ingar Nilsson</dc:creator>
  <cp:lastModifiedBy>Domeij Åsa</cp:lastModifiedBy>
  <cp:revision>83</cp:revision>
  <dcterms:created xsi:type="dcterms:W3CDTF">2020-08-31T13:38:39Z</dcterms:created>
  <dcterms:modified xsi:type="dcterms:W3CDTF">2022-05-04T18:53:56Z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0x010100BE9DBC6D6EF01545BAF435C97384BD36</vt:lpwstr>
  </property>
  <property fmtid="{D5CDD505-2E9C-101B-9397-08002B2CF9AE}" pid="3" name="Order">
    <vt:r8>3402200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