
<file path=[Content_Types].xml><?xml version="1.0" encoding="utf-8"?>
<Types xmlns="http://schemas.openxmlformats.org/package/2006/content-types">
  <Default Extension="bin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9.bin" ContentType="image/x-emf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9" r:id="rId5"/>
    <p:sldId id="3909" r:id="rId6"/>
    <p:sldId id="305" r:id="rId7"/>
    <p:sldId id="271" r:id="rId8"/>
    <p:sldId id="302" r:id="rId9"/>
    <p:sldId id="265" r:id="rId10"/>
    <p:sldId id="313" r:id="rId11"/>
    <p:sldId id="307" r:id="rId12"/>
    <p:sldId id="309" r:id="rId13"/>
    <p:sldId id="312" r:id="rId14"/>
    <p:sldId id="311" r:id="rId15"/>
    <p:sldId id="308" r:id="rId16"/>
    <p:sldId id="310" r:id="rId17"/>
    <p:sldId id="304" r:id="rId18"/>
    <p:sldId id="39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67BE0-895F-482D-B14B-7DF12922939B}" v="22" dt="2022-05-04T07:07:50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3" autoAdjust="0"/>
    <p:restoredTop sz="80512" autoAdjust="0"/>
  </p:normalViewPr>
  <p:slideViewPr>
    <p:cSldViewPr snapToGrid="0" showGuides="1">
      <p:cViewPr varScale="1">
        <p:scale>
          <a:sx n="131" d="100"/>
          <a:sy n="131" d="100"/>
        </p:scale>
        <p:origin x="10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5400" y="6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2B987-EC31-4746-B4E6-062CD7AA3A1A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5BBF7-0B0C-48D4-ABAA-EF360EF241C5}" type="datetime1">
              <a:rPr lang="en-GB" smtClean="0"/>
              <a:t>04/05/2022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/>
              <a:pPr/>
              <a:t>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91295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transition from a linear to a circular economy affects basically all aspects of a product: from the materials it is made of to its design principles, its manufacturing processes, its durability and ability to be repaired, refurbished, repurposed, reused, etc</a:t>
            </a:r>
          </a:p>
          <a:p>
            <a:endParaRPr lang="en-GB" dirty="0"/>
          </a:p>
          <a:p>
            <a:r>
              <a:rPr lang="en-GB" dirty="0"/>
              <a:t>Go beyond recycling and waste </a:t>
            </a:r>
            <a:r>
              <a:rPr lang="en-GB" dirty="0" err="1"/>
              <a:t>managment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Taxonomin</a:t>
            </a:r>
            <a:r>
              <a:rPr lang="en-GB" dirty="0"/>
              <a:t>: </a:t>
            </a:r>
          </a:p>
          <a:p>
            <a:r>
              <a:rPr lang="en-GB" dirty="0"/>
              <a:t>1.Circular design and production</a:t>
            </a:r>
          </a:p>
          <a:p>
            <a:r>
              <a:rPr lang="en-GB" dirty="0"/>
              <a:t>2. Circular Use</a:t>
            </a:r>
          </a:p>
          <a:p>
            <a:r>
              <a:rPr lang="en-GB" dirty="0"/>
              <a:t>3. Circular Value recovery</a:t>
            </a:r>
          </a:p>
          <a:p>
            <a:r>
              <a:rPr lang="en-GB" dirty="0"/>
              <a:t>4. Circular Support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CAA15F5-C016-4025-B725-CE1BBB916486}" type="datetime1">
              <a:rPr lang="en-GB" smtClean="0"/>
              <a:t>04/05/2022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46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20C2C-FE0A-4075-BB01-0535CC48931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20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fokuserar på hela det system som upprätthåller utmaningen i termer av teknik, regelverk, normer, affärsmodeller och produktionssystem. Vi måste utforska både själva samhällsutmaningen och de lösningar som utvecklas för att åtgärda utmaningen utifrån fem centrala systemdimensioner</a:t>
            </a:r>
          </a:p>
          <a:p>
            <a:endParaRPr lang="sv-SE" dirty="0"/>
          </a:p>
          <a:p>
            <a:r>
              <a:rPr lang="sv-SE" dirty="0"/>
              <a:t>EN innovationsagenda behöver tas fram för att skapa cirkulära resursflöden av hushållens grovavfall.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en-GB" smtClean="0"/>
              <a:t>04/05/2022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33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1903C8B-6A03-40C4-AD50-AACDEC5FDA0C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DCE21D-C322-4B21-A60A-71E6E2C54D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0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245058 h 6861600"/>
              <a:gd name="connsiteX5" fmla="*/ 1 w 12193200"/>
              <a:gd name="connsiteY5" fmla="*/ 2245058 h 6861600"/>
              <a:gd name="connsiteX6" fmla="*/ 1 w 12193200"/>
              <a:gd name="connsiteY6" fmla="*/ 3378783 h 6861600"/>
              <a:gd name="connsiteX7" fmla="*/ 3519949 w 12193200"/>
              <a:gd name="connsiteY7" fmla="*/ 3378783 h 6861600"/>
              <a:gd name="connsiteX8" fmla="*/ 3519949 w 12193200"/>
              <a:gd name="connsiteY8" fmla="*/ 2245058 h 6861600"/>
              <a:gd name="connsiteX9" fmla="*/ 6275387 w 12193200"/>
              <a:gd name="connsiteY9" fmla="*/ 224505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245058"/>
                </a:lnTo>
                <a:lnTo>
                  <a:pt x="1" y="2245058"/>
                </a:lnTo>
                <a:lnTo>
                  <a:pt x="1" y="3378783"/>
                </a:lnTo>
                <a:lnTo>
                  <a:pt x="3519949" y="3378783"/>
                </a:lnTo>
                <a:lnTo>
                  <a:pt x="3519949" y="2245058"/>
                </a:lnTo>
                <a:lnTo>
                  <a:pt x="6275387" y="224505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358842"/>
            <a:ext cx="5094915" cy="151200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F3BE45C-E4DE-42B7-B25F-83E216F00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264292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C7FD-8EF4-43FC-BAB3-47E907F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F052-B495-40BE-9682-094846479C8E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6AF5-5886-488E-94AF-540306D5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5638-6A02-4F90-BE63-DA3C1AB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83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33E8C-77AA-45CF-BAED-72698ECB86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799" y="1829496"/>
            <a:ext cx="55584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64-BFD0-4574-B370-8DFD1BF6363B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77399-E20C-4E2D-ABA6-E98BC4B14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01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D1FB72-4098-4689-9361-6F1734C49467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3583349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3" y="1829496"/>
            <a:ext cx="752948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A0D-1A7D-4418-872D-0A573109AE3D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24427-B940-40D0-B905-8D8D27971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157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5F7E35-11CE-4F15-B222-DEDB33EE33A5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47063" y="1829496"/>
            <a:ext cx="3586135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9999" y="1829496"/>
            <a:ext cx="75240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0481-804D-4542-835F-93D05E69FE5F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64688-EF18-4F0E-8937-7DCB334BA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04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82D290-910D-44B1-91A3-31A92E9BCB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4799" y="1829496"/>
            <a:ext cx="5558400" cy="4294800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4024-A9C5-4508-AFCD-8D104EF764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BF43399-B145-4BBC-AF2A-C9EC8B4305A6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2F8F-9F9B-42D4-A558-CAD2544BFE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A5FB-27BA-4F64-94C0-20040B8BCF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37FCD8-5A4A-4089-A17B-F334A597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481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3352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2" y="1829496"/>
            <a:ext cx="3582987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47063" y="1829496"/>
            <a:ext cx="358457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74F0F3-9842-478D-99B7-277D0E19CEC9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6F92-9067-4F04-94D8-F7763241F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75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91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83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C11E749-AE1E-4399-8F9B-3CD1A336BEF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37599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3B4BAF-2B92-4850-839C-D15349852EB5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BD53E-C155-468A-BF38-271FB0741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030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E9F99B-72CE-4388-A07E-16E4FCA34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84BEEF-AC3D-4E0F-9E5A-7B1D1E9410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8383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E32555A-FE40-40E8-A71D-91AFA7E977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7991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3477BD4-C018-4A4A-A1E7-1BDA53EDD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599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78D1B62-08BD-49AB-8756-078500D817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99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7E426B3-007C-4DCD-B395-04C274D484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191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826721D-67F8-4284-AA9F-4B3CCE1F525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83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1DEFE19-EE06-43A9-A968-EE248DB75F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37599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5352C5-81EC-4100-8EF4-0409291AC406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7A819-D59E-4FB0-B4D8-4B50F3690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168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4F6F59-6CB3-4166-9CD8-0F5BCD967261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4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1FB56-AB97-4B01-A917-7353F3799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9" cy="93825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620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9C5DF7-AA05-44B8-878C-85AD93C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A19-5171-4127-A28C-C6D875C2D7D4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4664D2-EB52-4A0B-B455-1050F47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95586C-4D9B-49BB-B75A-228B73D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09BBAAE4-B138-434A-AB2B-8751F2BDF242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96963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B42BF88-9EAB-4FF1-8C7D-3D1A57D94546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6F7659C-7B1E-49FB-B560-86891DD563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780908 h 6861600"/>
              <a:gd name="connsiteX5" fmla="*/ 1 w 12193200"/>
              <a:gd name="connsiteY5" fmla="*/ 2780908 h 6861600"/>
              <a:gd name="connsiteX6" fmla="*/ 1 w 12193200"/>
              <a:gd name="connsiteY6" fmla="*/ 3934964 h 6861600"/>
              <a:gd name="connsiteX7" fmla="*/ 3519949 w 12193200"/>
              <a:gd name="connsiteY7" fmla="*/ 3934964 h 6861600"/>
              <a:gd name="connsiteX8" fmla="*/ 3519949 w 12193200"/>
              <a:gd name="connsiteY8" fmla="*/ 2780908 h 6861600"/>
              <a:gd name="connsiteX9" fmla="*/ 6275387 w 12193200"/>
              <a:gd name="connsiteY9" fmla="*/ 278090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780908"/>
                </a:lnTo>
                <a:lnTo>
                  <a:pt x="1" y="2780908"/>
                </a:lnTo>
                <a:lnTo>
                  <a:pt x="1" y="3934964"/>
                </a:lnTo>
                <a:lnTo>
                  <a:pt x="3519949" y="3934964"/>
                </a:lnTo>
                <a:lnTo>
                  <a:pt x="3519949" y="2780908"/>
                </a:lnTo>
                <a:lnTo>
                  <a:pt x="6275387" y="278090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338370"/>
            <a:ext cx="5094000" cy="1723004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7742" y="2163337"/>
            <a:ext cx="5094000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BE643BFE-CC71-4C45-A510-41469C9CD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20508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2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412598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4799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F283-0871-412B-8A65-5C27135FA311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2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260E7-5145-4D60-B0FD-D666309BC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7" cy="93825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162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8067982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000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1999" y="1829496"/>
            <a:ext cx="3589198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51198" y="1829496"/>
            <a:ext cx="3582001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AB6B10-3B1D-4A83-ABAF-2B5A7A4DE6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7BCEC0-92C2-4FF9-A782-344903368E13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0EB1FC-C5EB-4C51-82E0-EA7BDC127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3EF062-88CB-43A8-9F24-FA8FE9948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Lav dynamik">
            <a:extLst>
              <a:ext uri="{FF2B5EF4-FFF2-40B4-BE49-F238E27FC236}">
                <a16:creationId xmlns:a16="http://schemas.microsoft.com/office/drawing/2014/main" id="{1107FA97-AB49-4F73-B2DC-C8F68A25BF4B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553665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1594-E68D-46B5-98E0-BADEBF2D8E2F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322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7831-B728-45B5-9E64-16620CFD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58E6-12DB-4BF0-8165-AE5E60E9367A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B497-E060-4BFF-B186-5D99D377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DF8674-639A-429C-8B67-B3687694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Lav dynamik">
            <a:extLst>
              <a:ext uri="{FF2B5EF4-FFF2-40B4-BE49-F238E27FC236}">
                <a16:creationId xmlns:a16="http://schemas.microsoft.com/office/drawing/2014/main" id="{25BA861B-AC5B-40E5-BBC1-791F84A5A56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93307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4988D6-6DD0-4C39-8AE1-A7E25B5D1BF4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054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7F6929-E9B5-46A3-B5E9-6150C85426CE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7528571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0B2CC-7292-40E5-983B-8C9FE3719D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A8F7E-A651-41D6-98A1-26DD4B538840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62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9FA29BE-106E-4609-97DE-EDE0B0C087F7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4C8BD0-DD5C-4489-9629-555B91865A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829496"/>
            <a:ext cx="7525224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4620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EFAF684-C611-4113-B7D5-C3E527F22C4F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75276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F9E6FF-7726-40A8-94EA-A29CB944A4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0825-6800-4756-8533-D472E6030F49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30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756EBC4B-94DD-497B-89B0-BFABB76B7F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4B04AE4-03BB-4174-AD21-7567A4C959F4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278ED99F-3EB8-45AB-B54D-DDBD71FB06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C42D2E8-535A-4E76-941E-2AB83D872A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5000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2737" cy="144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92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7DB29-13FA-4B09-A099-DDC9A23701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46E679-721E-4A44-A034-B3833441D488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3E84-2C35-47EE-9E5D-0C16556B1C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A470A-F824-4C76-B4D6-585485AA2D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505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8">
          <p15:clr>
            <a:srgbClr val="FBAE40"/>
          </p15:clr>
        </p15:guide>
        <p15:guide id="2" pos="2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D06D66A-00D9-479B-9856-27577BF36107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1AB11E3-DCD9-468D-AF31-A1154B637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1 h 6861600"/>
              <a:gd name="connsiteX5" fmla="*/ 5915025 w 12193200"/>
              <a:gd name="connsiteY5" fmla="*/ 6858001 h 6861600"/>
              <a:gd name="connsiteX6" fmla="*/ 5915025 w 12193200"/>
              <a:gd name="connsiteY6" fmla="*/ 4077093 h 6861600"/>
              <a:gd name="connsiteX7" fmla="*/ 3519949 w 12193200"/>
              <a:gd name="connsiteY7" fmla="*/ 4077093 h 6861600"/>
              <a:gd name="connsiteX8" fmla="*/ 3519949 w 12193200"/>
              <a:gd name="connsiteY8" fmla="*/ 2975066 h 6861600"/>
              <a:gd name="connsiteX9" fmla="*/ 1 w 12193200"/>
              <a:gd name="connsiteY9" fmla="*/ 2975066 h 6861600"/>
              <a:gd name="connsiteX10" fmla="*/ 1 w 12193200"/>
              <a:gd name="connsiteY10" fmla="*/ 4077093 h 6861600"/>
              <a:gd name="connsiteX11" fmla="*/ 0 w 12193200"/>
              <a:gd name="connsiteY11" fmla="*/ 407709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5915025" y="6858001"/>
                </a:lnTo>
                <a:lnTo>
                  <a:pt x="5915025" y="4077093"/>
                </a:lnTo>
                <a:lnTo>
                  <a:pt x="3519949" y="4077093"/>
                </a:lnTo>
                <a:lnTo>
                  <a:pt x="3519949" y="2975066"/>
                </a:lnTo>
                <a:lnTo>
                  <a:pt x="1" y="2975066"/>
                </a:lnTo>
                <a:lnTo>
                  <a:pt x="1" y="4077093"/>
                </a:lnTo>
                <a:lnTo>
                  <a:pt x="0" y="4077093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4472085"/>
            <a:ext cx="4734000" cy="117624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4561A69-5067-410B-91C5-BE4B74B22D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860800"/>
            <a:ext cx="4734000" cy="54470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B01D38AB-220F-4FC4-8219-927BC28D8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361634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71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B362E88C-9EAD-4C11-BE6B-5CB3B41E802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6C1ADEE-7B52-423A-9878-0398FEFAF71F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42646B51-B8EC-41E6-905C-2EA91C894C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0800" y="0"/>
            <a:ext cx="69012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4573774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4573774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1043"/>
            <a:ext cx="3588036" cy="22175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56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9284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9755" y="654051"/>
            <a:ext cx="6531741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9755" y="3352800"/>
            <a:ext cx="6531741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4FEB-C389-4653-B226-8CADC584E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D627AC-F023-4E38-BBE2-8CC6A4B15F9B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3BFA0-A0B2-46DF-BB77-1FCE2156E1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89755" y="6438798"/>
            <a:ext cx="493024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2393-FFA4-4674-9424-10C04085B8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98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0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mage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35C0182F-ADAB-42FE-8E3F-6E031EAC242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91AE312-9C38-4B88-A1BD-03872F0FCB4A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1B428ADB-22C2-4C2B-9198-91AE2BA16A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1198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7354"/>
            <a:ext cx="51984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Lav dynamik">
            <a:extLst>
              <a:ext uri="{FF2B5EF4-FFF2-40B4-BE49-F238E27FC236}">
                <a16:creationId xmlns:a16="http://schemas.microsoft.com/office/drawing/2014/main" id="{1A0DCCFC-0F80-4FEA-BB6A-651AF6A10A44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51567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EDDE2A4-F6B9-48F4-9D70-713FCBC801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0802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50802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8D1D58-AB37-4343-ADE9-EEBE954DF792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2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225" y="654051"/>
            <a:ext cx="4563272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58225" y="3352800"/>
            <a:ext cx="4563272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3407EFD-739B-433D-AABC-B74FC5DD6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6184172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03372A-7FA0-487B-AC8F-173641FF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3368-26E3-4532-8FD8-7B783022E688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5200209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4AFF32-2AA2-423E-A356-4B61B59F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54F492D0-8979-441C-B481-C115B7F6449C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63308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-1" y="0"/>
            <a:ext cx="4303713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F4A83-F11D-4BA4-ACA2-28A4736C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3A26-CACC-472F-999E-6CEDC51DAFFB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FF72C8-12DE-429B-98AC-66256B00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6" y="6438798"/>
            <a:ext cx="5558003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8271F6-50AB-44A1-9998-6F78F158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6D075D77-F3B6-4EB5-9E52-AB5745AED53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1409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8399" y="654050"/>
            <a:ext cx="6184800" cy="2349449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48399" y="3352800"/>
            <a:ext cx="6184800" cy="2772697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9341C1-1ACE-4D5F-954C-E2A9E304D5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3212C7-A548-4370-9C24-272889F12011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03AEF-76B9-47EF-ADA3-08AB46B868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48399" y="6438798"/>
            <a:ext cx="4571601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36FE6-E32E-4510-9DFD-1E15852327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27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BD52F-5F30-4092-B6BD-BC68EBA8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CB94-5BA6-4B5C-8025-21D6F4E52D5E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3160CC-677A-4E30-9B6F-4DD30FA6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F8DDD7-7966-45A0-AD48-A99BD1B4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A4A15578-12D5-4CA3-AE58-36E6DB03E8B8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5980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73515-F0A6-4B30-A688-5D4CF44B9186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61225" y="6367354"/>
            <a:ext cx="2957513" cy="2154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35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AE0849-ADA5-4C35-BD3D-32AEC027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65B1-CCC8-4072-99B6-C71232109F4F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B1FEE-9EFB-4823-A0D2-ECFD3E90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A6979C-ADCB-4300-A9EA-07138DC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B1EEDA58-6175-4232-A50D-8C1F8D8DDEA6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083077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D3E1E10-4E6B-4C9C-B68B-DC96BC56ABFC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392B3FA-4A45-49A0-A3FB-2000E37DA9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2 h 6861600"/>
              <a:gd name="connsiteX5" fmla="*/ 5762624 w 12193200"/>
              <a:gd name="connsiteY5" fmla="*/ 6858002 h 6861600"/>
              <a:gd name="connsiteX6" fmla="*/ 5762624 w 12193200"/>
              <a:gd name="connsiteY6" fmla="*/ 6858001 h 6861600"/>
              <a:gd name="connsiteX7" fmla="*/ 5915025 w 12193200"/>
              <a:gd name="connsiteY7" fmla="*/ 6858001 h 6861600"/>
              <a:gd name="connsiteX8" fmla="*/ 5915025 w 12193200"/>
              <a:gd name="connsiteY8" fmla="*/ 4501189 h 6861600"/>
              <a:gd name="connsiteX9" fmla="*/ 5762624 w 12193200"/>
              <a:gd name="connsiteY9" fmla="*/ 4501189 h 6861600"/>
              <a:gd name="connsiteX10" fmla="*/ 5762624 w 12193200"/>
              <a:gd name="connsiteY10" fmla="*/ 4495802 h 6861600"/>
              <a:gd name="connsiteX11" fmla="*/ 3519949 w 12193200"/>
              <a:gd name="connsiteY11" fmla="*/ 4495802 h 6861600"/>
              <a:gd name="connsiteX12" fmla="*/ 3519949 w 12193200"/>
              <a:gd name="connsiteY12" fmla="*/ 3355681 h 6861600"/>
              <a:gd name="connsiteX13" fmla="*/ 1 w 12193200"/>
              <a:gd name="connsiteY13" fmla="*/ 3355681 h 6861600"/>
              <a:gd name="connsiteX14" fmla="*/ 1 w 12193200"/>
              <a:gd name="connsiteY14" fmla="*/ 3362327 h 6861600"/>
              <a:gd name="connsiteX15" fmla="*/ 0 w 12193200"/>
              <a:gd name="connsiteY15" fmla="*/ 3362327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2"/>
                </a:lnTo>
                <a:lnTo>
                  <a:pt x="5762624" y="6858002"/>
                </a:lnTo>
                <a:lnTo>
                  <a:pt x="5762624" y="6858001"/>
                </a:lnTo>
                <a:lnTo>
                  <a:pt x="5915025" y="6858001"/>
                </a:lnTo>
                <a:lnTo>
                  <a:pt x="5915025" y="4501189"/>
                </a:lnTo>
                <a:lnTo>
                  <a:pt x="5762624" y="4501189"/>
                </a:lnTo>
                <a:lnTo>
                  <a:pt x="5762624" y="4495802"/>
                </a:lnTo>
                <a:lnTo>
                  <a:pt x="3519949" y="4495802"/>
                </a:lnTo>
                <a:lnTo>
                  <a:pt x="3519949" y="3355681"/>
                </a:lnTo>
                <a:lnTo>
                  <a:pt x="1" y="3355681"/>
                </a:lnTo>
                <a:lnTo>
                  <a:pt x="1" y="3362327"/>
                </a:lnTo>
                <a:lnTo>
                  <a:pt x="0" y="3362327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7200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4822763"/>
            <a:ext cx="4734551" cy="929108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1" y="5860800"/>
            <a:ext cx="4734551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DA2544AE-9170-440D-A7DE-3D8825007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777917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21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C0216E3-463B-4CB8-BE43-497F498BEEEE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53288" y="6367354"/>
            <a:ext cx="2965450" cy="215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2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1"/>
            <a:ext cx="7170004" cy="547024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D33C9E-6521-4DF1-93A8-375CEAEC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3078-35F5-4450-8DDB-1711F663AF0B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23F77A-3C54-4C93-BB36-E29AEE7A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7" y="6438798"/>
            <a:ext cx="5558003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E16FDD-BBE2-4F3D-ADDA-ED4FA9CE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F6A1A2FD-ED95-4DEE-9A2C-FB659D867A09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21732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B1DFE0D9-0BA4-4026-8A37-2B9467024CB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7CEE0B2-D606-4C87-BD16-18AC95AF549F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B99F8788-0F5A-48AA-8CA3-6BDF988C91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4D05E2D1-BF97-4F56-A04F-48768FE304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AB09C097-1BD9-4120-AB83-44067D1B149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3ADEAA8-6B38-44C6-9245-01A3512C10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97476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5B1503-1805-4DC5-AF6E-FDE48DB177B4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Lav dynamik">
            <a:extLst>
              <a:ext uri="{FF2B5EF4-FFF2-40B4-BE49-F238E27FC236}">
                <a16:creationId xmlns:a16="http://schemas.microsoft.com/office/drawing/2014/main" id="{01B40D1A-C761-49C0-BCA5-BA2972BD1B0E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48081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4941B2-5F7F-4165-B2DE-D010B7A4A5F5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D556956A-96D6-4D98-8C29-19A32FDF3B33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4004401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373EE1C-D19B-4EA0-9A15-DED1DEE449B9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0224D57B-23DE-43CD-A5E3-B1FD72D6C8DA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709031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7C5422F3-5F2C-463F-A5A3-46F0157D82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466C188-1D45-4F08-8DB4-23F6002C2B91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8C6F70D-EDED-4332-A39E-FEB7023695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967103C1-9540-4364-BCE9-15A87F0781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A870D1C3-7E2E-4C71-B669-3496D73E1AB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D6EC3A-345A-46A8-866F-80BE98B51E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37409C-206B-454B-8F34-A6BF4D2A9B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C92615-713B-4965-8112-B0AF203E3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360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5E07-E31B-4F3D-8575-C55D9D88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C8F4-6B6A-48C1-B023-792B6BA54AED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2E6126-5A1A-4F07-8EC7-3F74BED7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F46BFE-D75C-482A-B035-34180EC5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783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2F7A9-B0D3-418A-9805-E4833A53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7F8E-8C20-40E4-A53C-3DA358D8C9A7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5BC24-963D-470F-A870-C18B9237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38358-50F7-4700-A532-2128C505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852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E8C12B2-0AE5-428E-985F-E18D4DA17AC7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654050"/>
            <a:ext cx="11471638" cy="938213"/>
          </a:xfrm>
        </p:spPr>
        <p:txBody>
          <a:bodyPr anchor="t" anchorCtr="0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419BB8-DA67-44EC-8B75-16DF8EF149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45963F1-9B5A-42FF-AF44-D9A92C924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64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5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5259D24-E6A6-4D69-90CB-83073E8387B2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F1CD8122-E16A-4EEC-B42A-6AF75D666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29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85753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A2083184-4833-48EE-B693-FB3137B41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98021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93B5AFB1-79EB-42DA-8C67-9C34BAE10A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33333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23647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6F26645-C2A2-4B76-9EB3-5D9CA57B224A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DC3440-E1C8-49D9-9C24-C57CA0F0C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37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F25BA43C-8502-4266-A056-72866794E701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9CD149-890D-40C4-A7EE-82FC4C58D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69AAB-5376-40EF-9BC8-527076D40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5420" y="4613272"/>
            <a:ext cx="995748" cy="2065891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938540"/>
            <a:ext cx="2880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PICTURES</a:t>
            </a:r>
            <a:br>
              <a:rPr lang="en-GB" sz="9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corporate picture from Templafy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Templafy 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or click the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 </a:t>
            </a:r>
            <a:r>
              <a:rPr lang="en-GB" altLang="da-DK" sz="900" b="0" i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GB" sz="16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View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Alt + F9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for quick view of guides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Mac: 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Verdana"/>
              </a:rPr>
              <a:t>⌘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+ option + ctrl + G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09816" y="118743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51578" y="314853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5647" y="938540"/>
            <a:ext cx="2880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and Footer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 to All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Best practice: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textbox)</a:t>
            </a:r>
            <a:endParaRPr lang="en-GB" altLang="da-DK" sz="900" b="1" i="0" u="sng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 elements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58776" y="244128"/>
            <a:ext cx="112902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rgbClr val="333333"/>
                </a:solidFill>
                <a:latin typeface="+mj-lt"/>
                <a:cs typeface="Verdana" panose="020B060403050404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75883" y="1493859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5B220B3-5DAB-45AB-9B6A-9B7C36B5A57F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901" t="45142" r="62601" b="9046"/>
          <a:stretch/>
        </p:blipFill>
        <p:spPr>
          <a:xfrm>
            <a:off x="7210077" y="2430166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883" y="463245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267" y="938540"/>
            <a:ext cx="2880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TEXT STYLES</a:t>
            </a:r>
            <a:endParaRPr lang="en-GB" altLang="da-DK" sz="16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ENTER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then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SHIFT-TAB</a:t>
            </a:r>
            <a:endParaRPr lang="en-GB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Alternatively, </a:t>
            </a: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Increase</a:t>
            </a:r>
            <a:r>
              <a:rPr lang="en-GB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GB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Decrease </a:t>
            </a:r>
            <a:r>
              <a:rPr lang="en-GB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list level can be used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</a:t>
            </a:r>
            <a:r>
              <a:rPr lang="en-GB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the menu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New Slide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Home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Change layout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Click on the arrow next to </a:t>
            </a:r>
            <a:r>
              <a:rPr lang="en-GB" sz="900" b="1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Layout </a:t>
            </a:r>
            <a:r>
              <a:rPr lang="en-GB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to view a dropdown menu of possible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GB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Custom Colors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change color.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GB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83906" y="428798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83906" y="347098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86604" y="2737830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83906" y="2026540"/>
            <a:ext cx="457143" cy="2571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B52D7-9EB4-432D-A8C5-A0DAE58EF038}"/>
              </a:ext>
            </a:extLst>
          </p:cNvPr>
          <p:cNvCxnSpPr>
            <a:cxnSpLocks/>
          </p:cNvCxnSpPr>
          <p:nvPr userDrawn="1"/>
        </p:nvCxnSpPr>
        <p:spPr>
          <a:xfrm>
            <a:off x="2757565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E9322B-F814-45C1-A30F-1BB8D0604356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9B075D-C775-447D-A3A2-2DDBE502A24E}"/>
              </a:ext>
            </a:extLst>
          </p:cNvPr>
          <p:cNvCxnSpPr>
            <a:cxnSpLocks/>
          </p:cNvCxnSpPr>
          <p:nvPr userDrawn="1"/>
        </p:nvCxnSpPr>
        <p:spPr>
          <a:xfrm>
            <a:off x="2757565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27D424-46E2-4CE8-9A03-0D53792EDAE5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36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000" b="0" noProof="0" dirty="0">
                <a:solidFill>
                  <a:schemeClr val="tx1"/>
                </a:solidFill>
              </a:rPr>
              <a:t>If you see any </a:t>
            </a:r>
            <a:r>
              <a:rPr lang="en-GB" sz="4000" b="1" i="1" noProof="0" dirty="0">
                <a:solidFill>
                  <a:schemeClr val="tx1"/>
                </a:solidFill>
              </a:rPr>
              <a:t>layouts after this </a:t>
            </a:r>
            <a:r>
              <a:rPr lang="en-GB" sz="4000" b="0" i="0" noProof="0" dirty="0">
                <a:solidFill>
                  <a:schemeClr val="tx1"/>
                </a:solidFill>
              </a:rPr>
              <a:t>one</a:t>
            </a:r>
            <a:r>
              <a:rPr lang="en-GB" sz="4000" b="1" i="1" noProof="0" dirty="0">
                <a:solidFill>
                  <a:schemeClr val="tx1"/>
                </a:solidFill>
              </a:rPr>
              <a:t>,</a:t>
            </a:r>
            <a:br>
              <a:rPr lang="en-GB" sz="4000" b="0" i="0" noProof="0" dirty="0">
                <a:solidFill>
                  <a:schemeClr val="tx1"/>
                </a:solidFill>
              </a:rPr>
            </a:br>
            <a:r>
              <a:rPr lang="en-GB" sz="4000" b="0" noProof="0" dirty="0">
                <a:solidFill>
                  <a:schemeClr val="tx1"/>
                </a:solidFill>
              </a:rPr>
              <a:t>do not use them. These layouts </a:t>
            </a:r>
            <a:r>
              <a:rPr lang="en-GB" sz="4000" b="1" i="1" u="none" noProof="0" dirty="0">
                <a:solidFill>
                  <a:schemeClr val="tx1"/>
                </a:solidFill>
              </a:rPr>
              <a:t>are not </a:t>
            </a:r>
            <a:r>
              <a:rPr lang="en-GB" sz="4000" b="0" noProof="0" dirty="0">
                <a:solidFill>
                  <a:schemeClr val="tx1"/>
                </a:solidFill>
              </a:rPr>
              <a:t>part of our corporate template.</a:t>
            </a:r>
            <a:endParaRPr lang="en-GB" sz="24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745012"/>
            <a:ext cx="101523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 b="1" i="1" noProof="0" dirty="0">
                <a:solidFill>
                  <a:schemeClr val="tx1"/>
                </a:solidFill>
              </a:rPr>
              <a:t>Do not use </a:t>
            </a:r>
            <a:endParaRPr lang="en-GB" sz="20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58775" y="5186455"/>
            <a:ext cx="11472863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tx1"/>
                </a:solidFill>
              </a:rPr>
              <a:t>Also notice: Layouts after this might contain potential confidential information.</a:t>
            </a: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6357EC7-0D53-4A60-9E41-D75A47B48389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3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c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0" y="1652341"/>
            <a:ext cx="6096000" cy="3515360"/>
          </a:xfrm>
          <a:noFill/>
        </p:spPr>
        <p:txBody>
          <a:bodyPr lIns="576000" tIns="252000" rIns="252000" bIns="252000"/>
          <a:lstStyle>
            <a:lvl1pPr>
              <a:spcBef>
                <a:spcPts val="720"/>
              </a:spcBef>
              <a:spcAft>
                <a:spcPts val="0"/>
              </a:spcAft>
              <a:defRPr sz="1920">
                <a:solidFill>
                  <a:srgbClr val="363536"/>
                </a:solidFill>
              </a:defRPr>
            </a:lvl1pPr>
            <a:lvl2pPr>
              <a:defRPr sz="1440">
                <a:solidFill>
                  <a:srgbClr val="363536"/>
                </a:solidFill>
              </a:defRPr>
            </a:lvl2pPr>
            <a:lvl3pPr>
              <a:defRPr sz="1440">
                <a:solidFill>
                  <a:srgbClr val="363536"/>
                </a:solidFill>
              </a:defRPr>
            </a:lvl3pPr>
            <a:lvl4pPr>
              <a:defRPr sz="1440">
                <a:solidFill>
                  <a:srgbClr val="363536"/>
                </a:solidFill>
              </a:defRPr>
            </a:lvl4pPr>
            <a:lvl5pPr>
              <a:defRPr sz="1440">
                <a:solidFill>
                  <a:srgbClr val="363536"/>
                </a:solidFill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5"/>
          </p:nvPr>
        </p:nvSpPr>
        <p:spPr>
          <a:xfrm>
            <a:off x="6096000" y="1652341"/>
            <a:ext cx="6096000" cy="3515360"/>
          </a:xfrm>
          <a:noFill/>
        </p:spPr>
        <p:txBody>
          <a:bodyPr lIns="252000" tIns="252000" rIns="576000" bIns="252000"/>
          <a:lstStyle>
            <a:lvl1pPr>
              <a:spcBef>
                <a:spcPts val="720"/>
              </a:spcBef>
              <a:spcAft>
                <a:spcPts val="0"/>
              </a:spcAft>
              <a:defRPr sz="1920">
                <a:solidFill>
                  <a:srgbClr val="363536"/>
                </a:solidFill>
              </a:defRPr>
            </a:lvl1pPr>
            <a:lvl2pPr>
              <a:defRPr sz="1440">
                <a:solidFill>
                  <a:srgbClr val="363536"/>
                </a:solidFill>
              </a:defRPr>
            </a:lvl2pPr>
            <a:lvl3pPr>
              <a:defRPr sz="1440">
                <a:solidFill>
                  <a:srgbClr val="363536"/>
                </a:solidFill>
              </a:defRPr>
            </a:lvl3pPr>
            <a:lvl4pPr>
              <a:defRPr sz="1440">
                <a:solidFill>
                  <a:srgbClr val="363536"/>
                </a:solidFill>
              </a:defRPr>
            </a:lvl4pPr>
            <a:lvl5pPr>
              <a:defRPr sz="1440">
                <a:solidFill>
                  <a:srgbClr val="363536"/>
                </a:solidFill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15952" y="6356351"/>
            <a:ext cx="4565649" cy="37591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84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Södertälje kommun | Samhällsbyggnadskontoret</a:t>
            </a:r>
          </a:p>
        </p:txBody>
      </p:sp>
    </p:spTree>
    <p:extLst>
      <p:ext uri="{BB962C8B-B14F-4D97-AF65-F5344CB8AC3E}">
        <p14:creationId xmlns:p14="http://schemas.microsoft.com/office/powerpoint/2010/main" val="825819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BED15FA-6EE8-4B82-A537-F53ACAF84CA4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E32549A6-0448-4926-86D9-B6AD75A15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658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023518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C6B010D-12BA-4529-B692-206652452F2C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49"/>
            <a:ext cx="10485800" cy="804214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BE5E2E4-C4EA-470A-9EED-5F0C8AEF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00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17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7E5059-8FC8-469D-AF5C-AED221334502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025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78ACD53B-260B-4FF0-BE81-47ED68F9F4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A79E5A-EC3D-4F9C-8449-9968B8A873CD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Lav dynamik">
            <a:extLst>
              <a:ext uri="{FF2B5EF4-FFF2-40B4-BE49-F238E27FC236}">
                <a16:creationId xmlns:a16="http://schemas.microsoft.com/office/drawing/2014/main" id="{BCDDD54F-FD08-428B-BC60-617D3FA993D5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81127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guide" hidden="1">
            <a:extLst>
              <a:ext uri="{FF2B5EF4-FFF2-40B4-BE49-F238E27FC236}">
                <a16:creationId xmlns:a16="http://schemas.microsoft.com/office/drawing/2014/main" id="{15561ECF-7D46-418C-8729-C8ECF83A13E2}"/>
              </a:ext>
            </a:extLst>
          </p:cNvPr>
          <p:cNvGrpSpPr/>
          <p:nvPr userDrawn="1"/>
        </p:nvGrpSpPr>
        <p:grpSpPr>
          <a:xfrm>
            <a:off x="358775" y="652461"/>
            <a:ext cx="11473225" cy="5911853"/>
            <a:chOff x="358775" y="652461"/>
            <a:chExt cx="11473225" cy="59118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9F99D4-F67E-4434-8A77-73CFD8194BE7}"/>
                </a:ext>
              </a:extLst>
            </p:cNvPr>
            <p:cNvSpPr/>
            <p:nvPr userDrawn="1"/>
          </p:nvSpPr>
          <p:spPr>
            <a:xfrm>
              <a:off x="98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2247C1-8999-4428-B39C-99101426123D}"/>
                </a:ext>
              </a:extLst>
            </p:cNvPr>
            <p:cNvSpPr/>
            <p:nvPr userDrawn="1"/>
          </p:nvSpPr>
          <p:spPr>
            <a:xfrm>
              <a:off x="360000" y="652462"/>
              <a:ext cx="11472000" cy="5911851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125219-FD9A-41B2-B1E3-EAB13584C8B0}"/>
                </a:ext>
              </a:extLst>
            </p:cNvPr>
            <p:cNvSpPr/>
            <p:nvPr userDrawn="1"/>
          </p:nvSpPr>
          <p:spPr>
            <a:xfrm>
              <a:off x="358775" y="1828800"/>
              <a:ext cx="11472863" cy="4735514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16D790-5B35-4F06-B6DB-EC1E2EB169A5}"/>
                </a:ext>
              </a:extLst>
            </p:cNvPr>
            <p:cNvSpPr/>
            <p:nvPr userDrawn="1"/>
          </p:nvSpPr>
          <p:spPr>
            <a:xfrm>
              <a:off x="197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CB2FC5-A2F6-4A4F-84AA-43534FE975BF}"/>
                </a:ext>
              </a:extLst>
            </p:cNvPr>
            <p:cNvSpPr/>
            <p:nvPr userDrawn="1"/>
          </p:nvSpPr>
          <p:spPr>
            <a:xfrm>
              <a:off x="295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5EB2D0-7A80-405D-B665-12F8D4CC5F63}"/>
                </a:ext>
              </a:extLst>
            </p:cNvPr>
            <p:cNvSpPr/>
            <p:nvPr userDrawn="1"/>
          </p:nvSpPr>
          <p:spPr>
            <a:xfrm>
              <a:off x="394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2768B5-D959-48CB-BDED-4EAD8F5FF0AD}"/>
                </a:ext>
              </a:extLst>
            </p:cNvPr>
            <p:cNvSpPr/>
            <p:nvPr userDrawn="1"/>
          </p:nvSpPr>
          <p:spPr>
            <a:xfrm>
              <a:off x="493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E85FF8-3F3E-4005-8518-F5A205F1651A}"/>
                </a:ext>
              </a:extLst>
            </p:cNvPr>
            <p:cNvSpPr/>
            <p:nvPr userDrawn="1"/>
          </p:nvSpPr>
          <p:spPr>
            <a:xfrm>
              <a:off x="591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9F7EBC-85F9-49AF-A359-590F00976AFB}"/>
                </a:ext>
              </a:extLst>
            </p:cNvPr>
            <p:cNvSpPr/>
            <p:nvPr userDrawn="1"/>
          </p:nvSpPr>
          <p:spPr>
            <a:xfrm>
              <a:off x="690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F1FA3E-E852-433E-9D2C-2852FFC2D8B6}"/>
                </a:ext>
              </a:extLst>
            </p:cNvPr>
            <p:cNvSpPr/>
            <p:nvPr userDrawn="1"/>
          </p:nvSpPr>
          <p:spPr>
            <a:xfrm>
              <a:off x="788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443D88-E494-49A4-9054-8E60E8F2A85E}"/>
                </a:ext>
              </a:extLst>
            </p:cNvPr>
            <p:cNvSpPr/>
            <p:nvPr userDrawn="1"/>
          </p:nvSpPr>
          <p:spPr>
            <a:xfrm>
              <a:off x="887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3D840B-83FD-46BD-BEA5-2505FBE2EFF8}"/>
                </a:ext>
              </a:extLst>
            </p:cNvPr>
            <p:cNvSpPr/>
            <p:nvPr userDrawn="1"/>
          </p:nvSpPr>
          <p:spPr>
            <a:xfrm>
              <a:off x="986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BC8FB8-5C7D-4EA0-B3F8-180CCCB2B78F}"/>
                </a:ext>
              </a:extLst>
            </p:cNvPr>
            <p:cNvSpPr/>
            <p:nvPr userDrawn="1"/>
          </p:nvSpPr>
          <p:spPr>
            <a:xfrm>
              <a:off x="1084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6E85EE-3577-48A9-A89C-EA48B414776F}"/>
                </a:ext>
              </a:extLst>
            </p:cNvPr>
            <p:cNvSpPr/>
            <p:nvPr userDrawn="1"/>
          </p:nvSpPr>
          <p:spPr>
            <a:xfrm>
              <a:off x="358775" y="6124575"/>
              <a:ext cx="11473200" cy="439739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</p:grpSp>
      <p:sp>
        <p:nvSpPr>
          <p:cNvPr id="4" name="Logo name">
            <a:extLst>
              <a:ext uri="{FF2B5EF4-FFF2-40B4-BE49-F238E27FC236}">
                <a16:creationId xmlns:a16="http://schemas.microsoft.com/office/drawing/2014/main" id="{01B9A0B6-FAB9-47A4-9AD8-E4A32831A03D}"/>
              </a:ext>
            </a:extLst>
          </p:cNvPr>
          <p:cNvSpPr txBox="1"/>
          <p:nvPr userDrawn="1"/>
        </p:nvSpPr>
        <p:spPr>
          <a:xfrm>
            <a:off x="360000" y="6368400"/>
            <a:ext cx="777600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28800"/>
            <a:ext cx="11473200" cy="429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06800" y="6310800"/>
            <a:ext cx="6264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7C7A626-396F-47CE-9599-33B16A849820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800" y="6440400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800" y="6476400"/>
            <a:ext cx="626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41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1" userDrawn="1">
          <p15:clr>
            <a:srgbClr val="A4A3A4"/>
          </p15:clr>
        </p15:guide>
        <p15:guide id="2" pos="847" userDrawn="1">
          <p15:clr>
            <a:srgbClr val="A4A3A4"/>
          </p15:clr>
        </p15:guide>
        <p15:guide id="3" orient="horz" pos="410" userDrawn="1">
          <p15:clr>
            <a:srgbClr val="F26B43"/>
          </p15:clr>
        </p15:guide>
        <p15:guide id="4" orient="horz" pos="4135" userDrawn="1">
          <p15:clr>
            <a:srgbClr val="A4A3A4"/>
          </p15:clr>
        </p15:guide>
        <p15:guide id="5" pos="226" userDrawn="1">
          <p15:clr>
            <a:srgbClr val="F26B43"/>
          </p15:clr>
        </p15:guide>
        <p15:guide id="6" pos="7453" userDrawn="1">
          <p15:clr>
            <a:srgbClr val="F26B43"/>
          </p15:clr>
        </p15:guide>
        <p15:guide id="7" orient="horz" pos="1152" userDrawn="1">
          <p15:clr>
            <a:srgbClr val="F26B43"/>
          </p15:clr>
        </p15:guide>
        <p15:guide id="8" pos="1242" userDrawn="1">
          <p15:clr>
            <a:srgbClr val="A4A3A4"/>
          </p15:clr>
        </p15:guide>
        <p15:guide id="9" pos="1468" userDrawn="1">
          <p15:clr>
            <a:srgbClr val="A4A3A4"/>
          </p15:clr>
        </p15:guide>
        <p15:guide id="10" pos="1863" userDrawn="1">
          <p15:clr>
            <a:srgbClr val="A4A3A4"/>
          </p15:clr>
        </p15:guide>
        <p15:guide id="11" pos="2090" userDrawn="1">
          <p15:clr>
            <a:srgbClr val="A4A3A4"/>
          </p15:clr>
        </p15:guide>
        <p15:guide id="12" pos="2484" userDrawn="1">
          <p15:clr>
            <a:srgbClr val="A4A3A4"/>
          </p15:clr>
        </p15:guide>
        <p15:guide id="13" pos="2711" userDrawn="1">
          <p15:clr>
            <a:srgbClr val="A4A3A4"/>
          </p15:clr>
        </p15:guide>
        <p15:guide id="14" pos="3105" userDrawn="1">
          <p15:clr>
            <a:srgbClr val="A4A3A4"/>
          </p15:clr>
        </p15:guide>
        <p15:guide id="15" pos="3332" userDrawn="1">
          <p15:clr>
            <a:srgbClr val="A4A3A4"/>
          </p15:clr>
        </p15:guide>
        <p15:guide id="16" pos="3726" userDrawn="1">
          <p15:clr>
            <a:srgbClr val="A4A3A4"/>
          </p15:clr>
        </p15:guide>
        <p15:guide id="17" pos="3953" userDrawn="1">
          <p15:clr>
            <a:srgbClr val="A4A3A4"/>
          </p15:clr>
        </p15:guide>
        <p15:guide id="18" pos="4347" userDrawn="1">
          <p15:clr>
            <a:srgbClr val="A4A3A4"/>
          </p15:clr>
        </p15:guide>
        <p15:guide id="19" pos="4574" userDrawn="1">
          <p15:clr>
            <a:srgbClr val="A4A3A4"/>
          </p15:clr>
        </p15:guide>
        <p15:guide id="20" pos="4968" userDrawn="1">
          <p15:clr>
            <a:srgbClr val="A4A3A4"/>
          </p15:clr>
        </p15:guide>
        <p15:guide id="21" pos="5195" userDrawn="1">
          <p15:clr>
            <a:srgbClr val="A4A3A4"/>
          </p15:clr>
        </p15:guide>
        <p15:guide id="22" pos="5589" userDrawn="1">
          <p15:clr>
            <a:srgbClr val="A4A3A4"/>
          </p15:clr>
        </p15:guide>
        <p15:guide id="23" pos="5816" userDrawn="1">
          <p15:clr>
            <a:srgbClr val="A4A3A4"/>
          </p15:clr>
        </p15:guide>
        <p15:guide id="24" pos="6211" userDrawn="1">
          <p15:clr>
            <a:srgbClr val="A4A3A4"/>
          </p15:clr>
        </p15:guide>
        <p15:guide id="25" pos="6437" userDrawn="1">
          <p15:clr>
            <a:srgbClr val="A4A3A4"/>
          </p15:clr>
        </p15:guide>
        <p15:guide id="26" pos="6832" userDrawn="1">
          <p15:clr>
            <a:srgbClr val="A4A3A4"/>
          </p15:clr>
        </p15:guide>
        <p15:guide id="27" pos="7058" userDrawn="1">
          <p15:clr>
            <a:srgbClr val="A4A3A4"/>
          </p15:clr>
        </p15:guide>
        <p15:guide id="28" orient="horz" pos="38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7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.ramboll.com/?utm_source=tfyesm-email-SE&amp;utm_medium=email&amp;utm_campaign=email-signature" TargetMode="External"/><Relationship Id="rId2" Type="http://schemas.openxmlformats.org/officeDocument/2006/relationships/hyperlink" Target="mailto:hanna.gustavsson@ramboll.se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Rl4cd7aqchM?feature=oembed" TargetMode="Externa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39">
            <a:extLst>
              <a:ext uri="{FF2B5EF4-FFF2-40B4-BE49-F238E27FC236}">
                <a16:creationId xmlns:a16="http://schemas.microsoft.com/office/drawing/2014/main" id="{44B231F1-9EF0-4F9E-9556-0804548722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5365" y="2241010"/>
            <a:ext cx="6436767" cy="387786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825F94-A80A-4C54-89DF-C802FF698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90" y="739125"/>
            <a:ext cx="9666502" cy="1350334"/>
          </a:xfrm>
        </p:spPr>
        <p:txBody>
          <a:bodyPr/>
          <a:lstStyle/>
          <a:p>
            <a:r>
              <a:rPr lang="en-GB" sz="4400" dirty="0" err="1">
                <a:solidFill>
                  <a:schemeClr val="tx2"/>
                </a:solidFill>
              </a:rPr>
              <a:t>Innovativa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lösningar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för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ökad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återanvändning</a:t>
            </a:r>
            <a:endParaRPr lang="ja-JP" altLang="sv-SE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85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F991-5D16-49E7-9A48-09C6CEA4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Det nya normala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F8F89-434A-42D2-91E9-1BAD48B7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322339"/>
            <a:ext cx="3584974" cy="277200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Utbud och efterfrågan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Hur hittar vi avsättning för allt som går att återanvända?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73CB28-BD8B-457B-B6BC-51F958FA72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9475" y="1131887"/>
            <a:ext cx="7115175" cy="451485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7E75F-CD71-47FC-993E-71E67433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35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9F247-4062-4F63-AC3A-59DEC6494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Pilotprojekt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A4E7A-5D03-40DF-97D7-75214E835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Pilot 1. Smartare digital enkät, </a:t>
            </a:r>
            <a:r>
              <a:rPr lang="sv-SE" b="1" dirty="0" err="1"/>
              <a:t>Parlametric</a:t>
            </a:r>
            <a:r>
              <a:rPr lang="sv-SE" b="1" dirty="0"/>
              <a:t> tillsammans med Mölndals stad</a:t>
            </a:r>
          </a:p>
          <a:p>
            <a:r>
              <a:rPr lang="sv-SE" dirty="0" err="1"/>
              <a:t>Parlametric</a:t>
            </a:r>
            <a:r>
              <a:rPr lang="sv-SE" dirty="0"/>
              <a:t> ska skapa en enkät, baserad på egenutvecklad teknik, som har som mål att analysera data i syfte att förstå drivkrafter, viljor och hinder när det kommer till att skänka för återbruk.</a:t>
            </a:r>
          </a:p>
          <a:p>
            <a:endParaRPr lang="sv-S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AA6A8E-7438-432C-A895-2A0D4FBD3B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/>
              <a:t>Resultat från projektet,  </a:t>
            </a:r>
            <a:r>
              <a:rPr lang="sv-SE" sz="2000" i="1" dirty="0"/>
              <a:t>Ökat återbruk genom innovativa och cirkulära resursflöden</a:t>
            </a:r>
          </a:p>
          <a:p>
            <a:pPr marL="0" indent="0">
              <a:buNone/>
            </a:pPr>
            <a:endParaRPr lang="sv-SE" sz="2000" i="1" dirty="0"/>
          </a:p>
          <a:p>
            <a:pPr marL="0" indent="0">
              <a:buNone/>
            </a:pPr>
            <a:endParaRPr lang="sv-SE" sz="2000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B36A9-E432-4E55-BE91-DD40B097DEE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v-SE" b="1" dirty="0"/>
              <a:t>Pilot 2. Ljus av vårt skräp, </a:t>
            </a:r>
            <a:r>
              <a:rPr lang="sv-SE" b="1" dirty="0" err="1"/>
              <a:t>Brighteco</a:t>
            </a:r>
            <a:r>
              <a:rPr lang="sv-SE" b="1" dirty="0"/>
              <a:t> tillsammans med Mölndals stad</a:t>
            </a:r>
            <a:endParaRPr lang="sv-SE" dirty="0"/>
          </a:p>
          <a:p>
            <a:r>
              <a:rPr lang="sv-SE" dirty="0" err="1"/>
              <a:t>Brighteco</a:t>
            </a:r>
            <a:r>
              <a:rPr lang="sv-SE" dirty="0"/>
              <a:t> ska samla in trasiga plattskärmar att användas för tillverkning av belysningsarmaturer. Utifrån bedömning av befintligt bestånd av armaturer i en lokal på 500–1 500 kvadratmeter designar och levererar </a:t>
            </a:r>
            <a:r>
              <a:rPr lang="sv-SE" dirty="0" err="1"/>
              <a:t>Brighteco</a:t>
            </a:r>
            <a:r>
              <a:rPr lang="sv-SE" dirty="0"/>
              <a:t> ljus som tjänst.</a:t>
            </a:r>
          </a:p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C4B0A-11F5-4816-9E8F-4013D5FE3A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2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282F0E-2B29-4E9A-B999-CBF75619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654050"/>
            <a:ext cx="4826255" cy="1175446"/>
          </a:xfrm>
        </p:spPr>
        <p:txBody>
          <a:bodyPr/>
          <a:lstStyle/>
          <a:p>
            <a:r>
              <a:rPr lang="sv-SE" sz="2800" dirty="0"/>
              <a:t>Systeminnovation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28C791-B666-44BF-B197-1900E7CD4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6731" y="2111358"/>
            <a:ext cx="5915025" cy="4574447"/>
          </a:xfrm>
        </p:spPr>
        <p:txBody>
          <a:bodyPr/>
          <a:lstStyle/>
          <a:p>
            <a:r>
              <a:rPr lang="sv-SE" dirty="0"/>
              <a:t>Teknik, produkter och processer</a:t>
            </a:r>
          </a:p>
          <a:p>
            <a:r>
              <a:rPr lang="sv-SE" dirty="0"/>
              <a:t>Infrastruktur och produktionssystem</a:t>
            </a:r>
          </a:p>
          <a:p>
            <a:r>
              <a:rPr lang="sv-SE" dirty="0"/>
              <a:t>Policy och regelverk</a:t>
            </a:r>
          </a:p>
          <a:p>
            <a:r>
              <a:rPr lang="sv-SE" dirty="0"/>
              <a:t>Kultur, värderingar och beteenden</a:t>
            </a:r>
          </a:p>
          <a:p>
            <a:r>
              <a:rPr lang="sv-SE" dirty="0"/>
              <a:t>Affärsmodeller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74F11-BBC8-4FA5-9E51-C3666D7CD0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106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6A9A-BFB4-440A-ABBB-F45353FE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Sammanfattning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B8734-9C95-48F3-A8E2-546BDDC4B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3049" y="1829496"/>
            <a:ext cx="5915025" cy="5483951"/>
          </a:xfrm>
        </p:spPr>
        <p:txBody>
          <a:bodyPr/>
          <a:lstStyle/>
          <a:p>
            <a:r>
              <a:rPr lang="sv-SE" dirty="0"/>
              <a:t>Från materialflöden till </a:t>
            </a:r>
            <a:r>
              <a:rPr lang="sv-SE" b="1" dirty="0"/>
              <a:t>produktflöden</a:t>
            </a:r>
          </a:p>
          <a:p>
            <a:r>
              <a:rPr lang="sv-SE" b="1" dirty="0"/>
              <a:t>Det</a:t>
            </a:r>
            <a:r>
              <a:rPr lang="sv-SE" dirty="0"/>
              <a:t> </a:t>
            </a:r>
            <a:r>
              <a:rPr lang="sv-SE" b="1" dirty="0"/>
              <a:t>nya normala </a:t>
            </a:r>
            <a:r>
              <a:rPr lang="sv-SE" dirty="0"/>
              <a:t>– integrera andrahandsmarknaden med den vanliga handeln </a:t>
            </a:r>
          </a:p>
          <a:p>
            <a:r>
              <a:rPr lang="sv-SE" dirty="0"/>
              <a:t>Helhetsperspektiv krävs för att skapa systemförändringar – </a:t>
            </a:r>
            <a:r>
              <a:rPr lang="sv-SE" b="1" dirty="0"/>
              <a:t>systeminnovation</a:t>
            </a:r>
            <a:r>
              <a:rPr lang="sv-SE" dirty="0"/>
              <a:t> </a:t>
            </a:r>
          </a:p>
          <a:p>
            <a:r>
              <a:rPr lang="sv-SE" dirty="0"/>
              <a:t>Det kommer behövas flera styrmedel - </a:t>
            </a:r>
            <a:r>
              <a:rPr lang="sv-SE" b="1" dirty="0"/>
              <a:t>innovationsagenda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2FE76-389A-4CC3-8495-D59C25158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050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959DC76-39A0-44CE-B183-8BF32C67D49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8538959" y="1828800"/>
            <a:ext cx="3000782" cy="429577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B28A1-88A0-4380-A662-F40A23C34F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C5C5037-A342-4BDE-8B5F-EE451755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Projektrapporter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36DCEF5-E7B5-4741-9000-B05346BDAC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84583" y="1828800"/>
            <a:ext cx="3021246" cy="429577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63E394-9855-4083-89F8-4EFF499A5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6156" y="1828800"/>
            <a:ext cx="3031401" cy="4295775"/>
          </a:xfrm>
        </p:spPr>
      </p:pic>
    </p:spTree>
    <p:extLst>
      <p:ext uri="{BB962C8B-B14F-4D97-AF65-F5344CB8AC3E}">
        <p14:creationId xmlns:p14="http://schemas.microsoft.com/office/powerpoint/2010/main" val="3514614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147C41-05ED-44F8-9DAC-A985D728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Kontaktuppgifter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5E5385-2262-4483-B5AB-F9223D77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999" y="2867558"/>
            <a:ext cx="3589198" cy="3257939"/>
          </a:xfrm>
        </p:spPr>
        <p:txBody>
          <a:bodyPr/>
          <a:lstStyle/>
          <a:p>
            <a:pPr marL="0" indent="0">
              <a:spcBef>
                <a:spcPts val="150"/>
              </a:spcBef>
              <a:spcAft>
                <a:spcPts val="1125"/>
              </a:spcAft>
              <a:buNone/>
            </a:pPr>
            <a:r>
              <a:rPr lang="sv-SE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Tomas Thernström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50"/>
              </a:spcBef>
              <a:spcAft>
                <a:spcPts val="150"/>
              </a:spcAft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 Consultant Circular Economy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50"/>
              </a:spcBef>
              <a:spcAft>
                <a:spcPts val="150"/>
              </a:spcAft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1321760 - Circular Economy &amp; Climate Strategies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25"/>
              </a:spcBef>
              <a:spcAft>
                <a:spcPts val="225"/>
              </a:spcAft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50"/>
              </a:spcBef>
              <a:spcAft>
                <a:spcPts val="150"/>
              </a:spcAft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+46106155179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50"/>
              </a:spcBef>
              <a:spcAft>
                <a:spcPts val="150"/>
              </a:spcAft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+46721698628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50"/>
              </a:spcBef>
              <a:spcAft>
                <a:spcPts val="150"/>
              </a:spcAft>
              <a:buNone/>
            </a:pPr>
            <a:r>
              <a:rPr lang="en-US" sz="1200" u="sng" dirty="0">
                <a:solidFill>
                  <a:srgbClr val="009EE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tomas.thernstrom@ramboll.se</a:t>
            </a:r>
            <a:r>
              <a:rPr lang="sv-SE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50"/>
              </a:spcBef>
              <a:spcAft>
                <a:spcPts val="600"/>
              </a:spcAft>
              <a:buNone/>
            </a:pPr>
            <a:r>
              <a:rPr lang="sv-SE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50"/>
              </a:spcBef>
              <a:spcAft>
                <a:spcPts val="150"/>
              </a:spcAft>
              <a:buNone/>
            </a:pPr>
            <a:r>
              <a:rPr lang="sv-SE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Ramboll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Krukmakargatan 21</a:t>
            </a:r>
            <a:br>
              <a:rPr lang="sv-SE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 17009</a:t>
            </a:r>
            <a:br>
              <a:rPr lang="sv-SE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10462 Stockholm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200" u="sng" dirty="0">
                <a:solidFill>
                  <a:srgbClr val="009EE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https://se.ramboll.com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D70FE1-AABC-4936-82F3-185DC21E19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800" dirty="0"/>
              <a:t>Tack!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0DF3F-2E3E-4127-A3B3-E46B5E45B2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D8E90B-9961-4692-86ED-5E89E9DD6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331" y="4333178"/>
            <a:ext cx="2090205" cy="17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7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2BA7717-C70E-9C50-8805-2A6F546A2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4050"/>
            <a:ext cx="3641414" cy="1175446"/>
          </a:xfrm>
        </p:spPr>
        <p:txBody>
          <a:bodyPr/>
          <a:lstStyle/>
          <a:p>
            <a:r>
              <a:rPr lang="en-US" sz="2800" dirty="0" err="1"/>
              <a:t>Cirkulär</a:t>
            </a:r>
            <a:r>
              <a:rPr lang="en-US" sz="2800" dirty="0"/>
              <a:t> </a:t>
            </a:r>
            <a:r>
              <a:rPr lang="en-US" sz="2800" dirty="0" err="1"/>
              <a:t>samhällsomställning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4E7DA-DB8E-4B5C-94D2-519FE92E0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838" y="1278550"/>
            <a:ext cx="6042962" cy="457754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7D4ED-873F-4F99-ADEE-682B26C7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00" y="6476400"/>
            <a:ext cx="6264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9D7CBA-D40D-42E6-8C0F-032CFBA4B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4948152"/>
            <a:ext cx="3584974" cy="1175447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 projekt kommer Ramboll att erbjuda kunderna alternativ för hur de kan förbättra hållbarheten i sina projekt.</a:t>
            </a:r>
            <a:endParaRPr lang="sv-S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716558-C812-4EB6-AC52-62E28F656C7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1644362" y="4144752"/>
            <a:ext cx="727200" cy="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FF85F45-C590-4689-B7BF-08AF5823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Ökat återbruk genom innovativa och cirkulära resursflöden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4E8A22A-DEDB-4FF3-8B9D-9158BE156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650" y="4156444"/>
            <a:ext cx="2890135" cy="1479474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AD8F054-8AE4-412E-AE31-D675C3CD63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800" dirty="0"/>
              <a:t>Film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074EB-636B-479A-92FA-1304214D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4" name="Online Media 13" title="Reuse &amp; Recycle Matchmaking">
            <a:hlinkClick r:id="" action="ppaction://media"/>
            <a:extLst>
              <a:ext uri="{FF2B5EF4-FFF2-40B4-BE49-F238E27FC236}">
                <a16:creationId xmlns:a16="http://schemas.microsoft.com/office/drawing/2014/main" id="{E8D6513E-A991-4558-B5FF-BC7A32D321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85565" y="1894636"/>
            <a:ext cx="7382785" cy="41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344DBF-7CE3-46BD-8B5D-E5E33156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Exempel: Södertälje kommun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3DFD6-1730-41B2-876C-3C5807C1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1 000 ton möbler</a:t>
            </a:r>
          </a:p>
          <a:p>
            <a:r>
              <a:rPr lang="sv-SE" dirty="0"/>
              <a:t>700 ton byggprodukter och brädor</a:t>
            </a:r>
          </a:p>
          <a:p>
            <a:r>
              <a:rPr lang="sv-SE" dirty="0"/>
              <a:t>400 ton husgeråd</a:t>
            </a:r>
          </a:p>
          <a:p>
            <a:r>
              <a:rPr lang="sv-SE" dirty="0"/>
              <a:t>300 ton lastpallar</a:t>
            </a:r>
          </a:p>
          <a:p>
            <a:r>
              <a:rPr lang="sv-SE" dirty="0"/>
              <a:t>200 ton verktyg</a:t>
            </a:r>
          </a:p>
          <a:p>
            <a:r>
              <a:rPr lang="sv-SE" dirty="0"/>
              <a:t>200 ton elektronik</a:t>
            </a:r>
          </a:p>
          <a:p>
            <a:r>
              <a:rPr lang="sv-SE" dirty="0"/>
              <a:t>100 ton mattor</a:t>
            </a:r>
          </a:p>
          <a:p>
            <a:r>
              <a:rPr lang="sv-SE" dirty="0"/>
              <a:t>100 ton böcker, DVD, CD</a:t>
            </a:r>
          </a:p>
          <a:p>
            <a:r>
              <a:rPr lang="sv-SE" dirty="0"/>
              <a:t>80 ton cyklar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5C86A7-981D-45A3-813D-44937C460C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800" dirty="0"/>
              <a:t>Potential för ökad återanvändning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5AD87D-D428-4B9B-8045-42DB82C8FD8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v-SE" dirty="0"/>
              <a:t>70 ton leksaker</a:t>
            </a:r>
          </a:p>
          <a:p>
            <a:r>
              <a:rPr lang="sv-SE" dirty="0"/>
              <a:t>60 ton kläder</a:t>
            </a:r>
          </a:p>
          <a:p>
            <a:r>
              <a:rPr lang="sv-SE" dirty="0"/>
              <a:t>50 ton vitvaror</a:t>
            </a:r>
          </a:p>
          <a:p>
            <a:r>
              <a:rPr lang="sv-SE" dirty="0"/>
              <a:t>40 ton hemtextil</a:t>
            </a:r>
          </a:p>
          <a:p>
            <a:r>
              <a:rPr lang="sv-SE" dirty="0"/>
              <a:t>40 ton sport- och fritidsutrustning</a:t>
            </a:r>
          </a:p>
          <a:p>
            <a:r>
              <a:rPr lang="sv-SE" dirty="0"/>
              <a:t>20 ton skor</a:t>
            </a:r>
          </a:p>
          <a:p>
            <a:r>
              <a:rPr lang="sv-SE" dirty="0"/>
              <a:t>20 ton accessoarer</a:t>
            </a:r>
          </a:p>
          <a:p>
            <a:r>
              <a:rPr lang="sv-SE" dirty="0"/>
              <a:t>10 ton backar, tråg och dunkar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1335F-0D4B-4534-8D9C-C79C614AA9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66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3483C7-2E95-4D94-85C4-C15C46AC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Potentialen för ökad återanvändning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083468-D4F7-4836-AF9D-C79A745A1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678" y="1732114"/>
            <a:ext cx="6490459" cy="423782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783F7-A96F-4AAB-B7A7-98FC853F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7B052-1094-434F-BDD2-36FF62744E1A}"/>
              </a:ext>
            </a:extLst>
          </p:cNvPr>
          <p:cNvSpPr txBox="1"/>
          <p:nvPr/>
        </p:nvSpPr>
        <p:spPr>
          <a:xfrm>
            <a:off x="2009553" y="1476991"/>
            <a:ext cx="20520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dirty="0"/>
              <a:t>Återanvändning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E4F5AF-3140-4108-886A-12184606D0F2}"/>
              </a:ext>
            </a:extLst>
          </p:cNvPr>
          <p:cNvSpPr txBox="1"/>
          <p:nvPr/>
        </p:nvSpPr>
        <p:spPr>
          <a:xfrm>
            <a:off x="9292939" y="5785275"/>
            <a:ext cx="20520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dirty="0"/>
              <a:t>Tid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065EFB-8DF6-493B-90AA-AE26DF169353}"/>
              </a:ext>
            </a:extLst>
          </p:cNvPr>
          <p:cNvSpPr txBox="1"/>
          <p:nvPr/>
        </p:nvSpPr>
        <p:spPr>
          <a:xfrm>
            <a:off x="2418876" y="1776264"/>
            <a:ext cx="17012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dirty="0"/>
              <a:t>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B3CF7-5FF4-4759-AFDC-807274D5E32E}"/>
              </a:ext>
            </a:extLst>
          </p:cNvPr>
          <p:cNvSpPr txBox="1"/>
          <p:nvPr/>
        </p:nvSpPr>
        <p:spPr>
          <a:xfrm>
            <a:off x="4170694" y="6027236"/>
            <a:ext cx="787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dirty="0"/>
              <a:t>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311E3-C7B2-4549-914A-A90B8BCA2841}"/>
              </a:ext>
            </a:extLst>
          </p:cNvPr>
          <p:cNvSpPr txBox="1"/>
          <p:nvPr/>
        </p:nvSpPr>
        <p:spPr>
          <a:xfrm>
            <a:off x="7024349" y="6027236"/>
            <a:ext cx="787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dirty="0"/>
              <a:t>2030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0883B4-EC98-49CC-9E78-DED2FF27008D}"/>
              </a:ext>
            </a:extLst>
          </p:cNvPr>
          <p:cNvSpPr txBox="1"/>
          <p:nvPr/>
        </p:nvSpPr>
        <p:spPr>
          <a:xfrm>
            <a:off x="2610678" y="6006803"/>
            <a:ext cx="787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dirty="0"/>
              <a:t>2000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E95B7-74B5-4E85-816A-2CCCAD609B04}"/>
              </a:ext>
            </a:extLst>
          </p:cNvPr>
          <p:cNvSpPr txBox="1"/>
          <p:nvPr/>
        </p:nvSpPr>
        <p:spPr>
          <a:xfrm>
            <a:off x="2319313" y="5610847"/>
            <a:ext cx="1544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2EDC96-53BA-46AC-BD34-2F3B6DDB7F9F}"/>
              </a:ext>
            </a:extLst>
          </p:cNvPr>
          <p:cNvSpPr txBox="1"/>
          <p:nvPr/>
        </p:nvSpPr>
        <p:spPr>
          <a:xfrm>
            <a:off x="2196257" y="1768976"/>
            <a:ext cx="2533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dirty="0"/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C528AC-08FF-4BA8-B565-E37FDD555793}"/>
              </a:ext>
            </a:extLst>
          </p:cNvPr>
          <p:cNvSpPr txBox="1"/>
          <p:nvPr/>
        </p:nvSpPr>
        <p:spPr>
          <a:xfrm>
            <a:off x="2402925" y="5607897"/>
            <a:ext cx="17012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8155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F77E807-E10E-4731-9348-0E037C2F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Hantering av grovavfall och återbruk idag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66223427-ED7C-434F-B3AA-C5BF5A203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0200" y="1996585"/>
            <a:ext cx="4978591" cy="381141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F32C5-C24A-4C13-9A74-6BA9BEA29D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800" dirty="0"/>
              <a:t>Hur ser framtidens värdekedjor ut?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5212AA1F-8243-4964-AFCC-D201671B3FA7}"/>
              </a:ext>
            </a:extLst>
          </p:cNvPr>
          <p:cNvSpPr/>
          <p:nvPr/>
        </p:nvSpPr>
        <p:spPr>
          <a:xfrm>
            <a:off x="3509556" y="4310743"/>
            <a:ext cx="148045" cy="1219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160"/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6CABB23F-03D1-4860-A29C-32A9F77CD361}"/>
              </a:ext>
            </a:extLst>
          </p:cNvPr>
          <p:cNvSpPr/>
          <p:nvPr/>
        </p:nvSpPr>
        <p:spPr>
          <a:xfrm>
            <a:off x="6324516" y="3555402"/>
            <a:ext cx="2764800" cy="2307516"/>
          </a:xfrm>
          <a:custGeom>
            <a:avLst/>
            <a:gdLst>
              <a:gd name="connsiteX0" fmla="*/ 282389 w 2326342"/>
              <a:gd name="connsiteY0" fmla="*/ 1922930 h 1922930"/>
              <a:gd name="connsiteX1" fmla="*/ 289112 w 2326342"/>
              <a:gd name="connsiteY1" fmla="*/ 1795183 h 1922930"/>
              <a:gd name="connsiteX2" fmla="*/ 302559 w 2326342"/>
              <a:gd name="connsiteY2" fmla="*/ 1754841 h 1922930"/>
              <a:gd name="connsiteX3" fmla="*/ 309283 w 2326342"/>
              <a:gd name="connsiteY3" fmla="*/ 1734671 h 1922930"/>
              <a:gd name="connsiteX4" fmla="*/ 342900 w 2326342"/>
              <a:gd name="connsiteY4" fmla="*/ 1694330 h 1922930"/>
              <a:gd name="connsiteX5" fmla="*/ 369794 w 2326342"/>
              <a:gd name="connsiteY5" fmla="*/ 1633818 h 1922930"/>
              <a:gd name="connsiteX6" fmla="*/ 376518 w 2326342"/>
              <a:gd name="connsiteY6" fmla="*/ 1613647 h 1922930"/>
              <a:gd name="connsiteX7" fmla="*/ 389965 w 2326342"/>
              <a:gd name="connsiteY7" fmla="*/ 1593477 h 1922930"/>
              <a:gd name="connsiteX8" fmla="*/ 396689 w 2326342"/>
              <a:gd name="connsiteY8" fmla="*/ 1573306 h 1922930"/>
              <a:gd name="connsiteX9" fmla="*/ 457200 w 2326342"/>
              <a:gd name="connsiteY9" fmla="*/ 1553136 h 1922930"/>
              <a:gd name="connsiteX10" fmla="*/ 497542 w 2326342"/>
              <a:gd name="connsiteY10" fmla="*/ 1539689 h 1922930"/>
              <a:gd name="connsiteX11" fmla="*/ 544606 w 2326342"/>
              <a:gd name="connsiteY11" fmla="*/ 1526241 h 1922930"/>
              <a:gd name="connsiteX12" fmla="*/ 598394 w 2326342"/>
              <a:gd name="connsiteY12" fmla="*/ 1519518 h 1922930"/>
              <a:gd name="connsiteX13" fmla="*/ 692524 w 2326342"/>
              <a:gd name="connsiteY13" fmla="*/ 1506071 h 1922930"/>
              <a:gd name="connsiteX14" fmla="*/ 833718 w 2326342"/>
              <a:gd name="connsiteY14" fmla="*/ 1499347 h 1922930"/>
              <a:gd name="connsiteX15" fmla="*/ 880783 w 2326342"/>
              <a:gd name="connsiteY15" fmla="*/ 1492624 h 1922930"/>
              <a:gd name="connsiteX16" fmla="*/ 900953 w 2326342"/>
              <a:gd name="connsiteY16" fmla="*/ 1485900 h 1922930"/>
              <a:gd name="connsiteX17" fmla="*/ 1035424 w 2326342"/>
              <a:gd name="connsiteY17" fmla="*/ 1472453 h 1922930"/>
              <a:gd name="connsiteX18" fmla="*/ 1304365 w 2326342"/>
              <a:gd name="connsiteY18" fmla="*/ 1479177 h 1922930"/>
              <a:gd name="connsiteX19" fmla="*/ 1411942 w 2326342"/>
              <a:gd name="connsiteY19" fmla="*/ 1485900 h 1922930"/>
              <a:gd name="connsiteX20" fmla="*/ 1983442 w 2326342"/>
              <a:gd name="connsiteY20" fmla="*/ 1479177 h 1922930"/>
              <a:gd name="connsiteX21" fmla="*/ 2017059 w 2326342"/>
              <a:gd name="connsiteY21" fmla="*/ 1472453 h 1922930"/>
              <a:gd name="connsiteX22" fmla="*/ 2084294 w 2326342"/>
              <a:gd name="connsiteY22" fmla="*/ 1465730 h 1922930"/>
              <a:gd name="connsiteX23" fmla="*/ 2124636 w 2326342"/>
              <a:gd name="connsiteY23" fmla="*/ 1452283 h 1922930"/>
              <a:gd name="connsiteX24" fmla="*/ 2191871 w 2326342"/>
              <a:gd name="connsiteY24" fmla="*/ 1438836 h 1922930"/>
              <a:gd name="connsiteX25" fmla="*/ 2232212 w 2326342"/>
              <a:gd name="connsiteY25" fmla="*/ 1418665 h 1922930"/>
              <a:gd name="connsiteX26" fmla="*/ 2272553 w 2326342"/>
              <a:gd name="connsiteY26" fmla="*/ 1378324 h 1922930"/>
              <a:gd name="connsiteX27" fmla="*/ 2286000 w 2326342"/>
              <a:gd name="connsiteY27" fmla="*/ 1337983 h 1922930"/>
              <a:gd name="connsiteX28" fmla="*/ 2299447 w 2326342"/>
              <a:gd name="connsiteY28" fmla="*/ 1277471 h 1922930"/>
              <a:gd name="connsiteX29" fmla="*/ 2312894 w 2326342"/>
              <a:gd name="connsiteY29" fmla="*/ 1257300 h 1922930"/>
              <a:gd name="connsiteX30" fmla="*/ 2319618 w 2326342"/>
              <a:gd name="connsiteY30" fmla="*/ 1203512 h 1922930"/>
              <a:gd name="connsiteX31" fmla="*/ 2326342 w 2326342"/>
              <a:gd name="connsiteY31" fmla="*/ 1156447 h 1922930"/>
              <a:gd name="connsiteX32" fmla="*/ 2319618 w 2326342"/>
              <a:gd name="connsiteY32" fmla="*/ 1001806 h 1922930"/>
              <a:gd name="connsiteX33" fmla="*/ 2299447 w 2326342"/>
              <a:gd name="connsiteY33" fmla="*/ 927847 h 1922930"/>
              <a:gd name="connsiteX34" fmla="*/ 2286000 w 2326342"/>
              <a:gd name="connsiteY34" fmla="*/ 907677 h 1922930"/>
              <a:gd name="connsiteX35" fmla="*/ 2272553 w 2326342"/>
              <a:gd name="connsiteY35" fmla="*/ 867336 h 1922930"/>
              <a:gd name="connsiteX36" fmla="*/ 2259106 w 2326342"/>
              <a:gd name="connsiteY36" fmla="*/ 766483 h 1922930"/>
              <a:gd name="connsiteX37" fmla="*/ 2252383 w 2326342"/>
              <a:gd name="connsiteY37" fmla="*/ 719418 h 1922930"/>
              <a:gd name="connsiteX38" fmla="*/ 2245659 w 2326342"/>
              <a:gd name="connsiteY38" fmla="*/ 699247 h 1922930"/>
              <a:gd name="connsiteX39" fmla="*/ 2225489 w 2326342"/>
              <a:gd name="connsiteY39" fmla="*/ 625289 h 1922930"/>
              <a:gd name="connsiteX40" fmla="*/ 2218765 w 2326342"/>
              <a:gd name="connsiteY40" fmla="*/ 605118 h 1922930"/>
              <a:gd name="connsiteX41" fmla="*/ 2205318 w 2326342"/>
              <a:gd name="connsiteY41" fmla="*/ 544606 h 1922930"/>
              <a:gd name="connsiteX42" fmla="*/ 2191871 w 2326342"/>
              <a:gd name="connsiteY42" fmla="*/ 524436 h 1922930"/>
              <a:gd name="connsiteX43" fmla="*/ 2178424 w 2326342"/>
              <a:gd name="connsiteY43" fmla="*/ 477371 h 1922930"/>
              <a:gd name="connsiteX44" fmla="*/ 2164977 w 2326342"/>
              <a:gd name="connsiteY44" fmla="*/ 437030 h 1922930"/>
              <a:gd name="connsiteX45" fmla="*/ 2151530 w 2326342"/>
              <a:gd name="connsiteY45" fmla="*/ 383241 h 1922930"/>
              <a:gd name="connsiteX46" fmla="*/ 2138083 w 2326342"/>
              <a:gd name="connsiteY46" fmla="*/ 316006 h 1922930"/>
              <a:gd name="connsiteX47" fmla="*/ 2124636 w 2326342"/>
              <a:gd name="connsiteY47" fmla="*/ 275665 h 1922930"/>
              <a:gd name="connsiteX48" fmla="*/ 2117912 w 2326342"/>
              <a:gd name="connsiteY48" fmla="*/ 255494 h 1922930"/>
              <a:gd name="connsiteX49" fmla="*/ 2091018 w 2326342"/>
              <a:gd name="connsiteY49" fmla="*/ 215153 h 1922930"/>
              <a:gd name="connsiteX50" fmla="*/ 2084294 w 2326342"/>
              <a:gd name="connsiteY50" fmla="*/ 188259 h 1922930"/>
              <a:gd name="connsiteX51" fmla="*/ 2057400 w 2326342"/>
              <a:gd name="connsiteY51" fmla="*/ 127747 h 1922930"/>
              <a:gd name="connsiteX52" fmla="*/ 2017059 w 2326342"/>
              <a:gd name="connsiteY52" fmla="*/ 87406 h 1922930"/>
              <a:gd name="connsiteX53" fmla="*/ 1983442 w 2326342"/>
              <a:gd name="connsiteY53" fmla="*/ 53789 h 1922930"/>
              <a:gd name="connsiteX54" fmla="*/ 1949824 w 2326342"/>
              <a:gd name="connsiteY54" fmla="*/ 33618 h 1922930"/>
              <a:gd name="connsiteX55" fmla="*/ 1929653 w 2326342"/>
              <a:gd name="connsiteY55" fmla="*/ 13447 h 1922930"/>
              <a:gd name="connsiteX56" fmla="*/ 1835524 w 2326342"/>
              <a:gd name="connsiteY56" fmla="*/ 6724 h 1922930"/>
              <a:gd name="connsiteX57" fmla="*/ 1674159 w 2326342"/>
              <a:gd name="connsiteY57" fmla="*/ 0 h 1922930"/>
              <a:gd name="connsiteX58" fmla="*/ 1499347 w 2326342"/>
              <a:gd name="connsiteY58" fmla="*/ 6724 h 1922930"/>
              <a:gd name="connsiteX59" fmla="*/ 1405218 w 2326342"/>
              <a:gd name="connsiteY59" fmla="*/ 13447 h 1922930"/>
              <a:gd name="connsiteX60" fmla="*/ 1324536 w 2326342"/>
              <a:gd name="connsiteY60" fmla="*/ 20171 h 1922930"/>
              <a:gd name="connsiteX61" fmla="*/ 880783 w 2326342"/>
              <a:gd name="connsiteY61" fmla="*/ 26894 h 1922930"/>
              <a:gd name="connsiteX62" fmla="*/ 786653 w 2326342"/>
              <a:gd name="connsiteY62" fmla="*/ 40341 h 1922930"/>
              <a:gd name="connsiteX63" fmla="*/ 746312 w 2326342"/>
              <a:gd name="connsiteY63" fmla="*/ 53789 h 1922930"/>
              <a:gd name="connsiteX64" fmla="*/ 726142 w 2326342"/>
              <a:gd name="connsiteY64" fmla="*/ 60512 h 1922930"/>
              <a:gd name="connsiteX65" fmla="*/ 699247 w 2326342"/>
              <a:gd name="connsiteY65" fmla="*/ 67236 h 1922930"/>
              <a:gd name="connsiteX66" fmla="*/ 658906 w 2326342"/>
              <a:gd name="connsiteY66" fmla="*/ 80683 h 1922930"/>
              <a:gd name="connsiteX67" fmla="*/ 584947 w 2326342"/>
              <a:gd name="connsiteY67" fmla="*/ 94130 h 1922930"/>
              <a:gd name="connsiteX68" fmla="*/ 342900 w 2326342"/>
              <a:gd name="connsiteY68" fmla="*/ 94130 h 1922930"/>
              <a:gd name="connsiteX69" fmla="*/ 322730 w 2326342"/>
              <a:gd name="connsiteY69" fmla="*/ 107577 h 1922930"/>
              <a:gd name="connsiteX70" fmla="*/ 302559 w 2326342"/>
              <a:gd name="connsiteY70" fmla="*/ 114300 h 1922930"/>
              <a:gd name="connsiteX71" fmla="*/ 282389 w 2326342"/>
              <a:gd name="connsiteY71" fmla="*/ 127747 h 1922930"/>
              <a:gd name="connsiteX72" fmla="*/ 268942 w 2326342"/>
              <a:gd name="connsiteY72" fmla="*/ 147918 h 1922930"/>
              <a:gd name="connsiteX73" fmla="*/ 255494 w 2326342"/>
              <a:gd name="connsiteY73" fmla="*/ 161365 h 1922930"/>
              <a:gd name="connsiteX74" fmla="*/ 235324 w 2326342"/>
              <a:gd name="connsiteY74" fmla="*/ 221877 h 1922930"/>
              <a:gd name="connsiteX75" fmla="*/ 228600 w 2326342"/>
              <a:gd name="connsiteY75" fmla="*/ 242047 h 1922930"/>
              <a:gd name="connsiteX76" fmla="*/ 201706 w 2326342"/>
              <a:gd name="connsiteY76" fmla="*/ 282389 h 1922930"/>
              <a:gd name="connsiteX77" fmla="*/ 168089 w 2326342"/>
              <a:gd name="connsiteY77" fmla="*/ 336177 h 1922930"/>
              <a:gd name="connsiteX78" fmla="*/ 134471 w 2326342"/>
              <a:gd name="connsiteY78" fmla="*/ 396689 h 1922930"/>
              <a:gd name="connsiteX79" fmla="*/ 121024 w 2326342"/>
              <a:gd name="connsiteY79" fmla="*/ 416859 h 1922930"/>
              <a:gd name="connsiteX80" fmla="*/ 100853 w 2326342"/>
              <a:gd name="connsiteY80" fmla="*/ 477371 h 1922930"/>
              <a:gd name="connsiteX81" fmla="*/ 94130 w 2326342"/>
              <a:gd name="connsiteY81" fmla="*/ 497541 h 1922930"/>
              <a:gd name="connsiteX82" fmla="*/ 80683 w 2326342"/>
              <a:gd name="connsiteY82" fmla="*/ 510989 h 1922930"/>
              <a:gd name="connsiteX83" fmla="*/ 60512 w 2326342"/>
              <a:gd name="connsiteY83" fmla="*/ 551330 h 1922930"/>
              <a:gd name="connsiteX84" fmla="*/ 47065 w 2326342"/>
              <a:gd name="connsiteY84" fmla="*/ 598394 h 1922930"/>
              <a:gd name="connsiteX85" fmla="*/ 40342 w 2326342"/>
              <a:gd name="connsiteY85" fmla="*/ 618565 h 1922930"/>
              <a:gd name="connsiteX86" fmla="*/ 20171 w 2326342"/>
              <a:gd name="connsiteY86" fmla="*/ 632012 h 1922930"/>
              <a:gd name="connsiteX87" fmla="*/ 0 w 2326342"/>
              <a:gd name="connsiteY87" fmla="*/ 584947 h 1922930"/>
              <a:gd name="connsiteX88" fmla="*/ 6724 w 2326342"/>
              <a:gd name="connsiteY88" fmla="*/ 531159 h 1922930"/>
              <a:gd name="connsiteX89" fmla="*/ 13447 w 2326342"/>
              <a:gd name="connsiteY89" fmla="*/ 564777 h 1922930"/>
              <a:gd name="connsiteX90" fmla="*/ 20171 w 2326342"/>
              <a:gd name="connsiteY90" fmla="*/ 591671 h 1922930"/>
              <a:gd name="connsiteX91" fmla="*/ 60512 w 2326342"/>
              <a:gd name="connsiteY91" fmla="*/ 679077 h 1922930"/>
              <a:gd name="connsiteX92" fmla="*/ 80683 w 2326342"/>
              <a:gd name="connsiteY92" fmla="*/ 665630 h 1922930"/>
              <a:gd name="connsiteX93" fmla="*/ 94130 w 2326342"/>
              <a:gd name="connsiteY93" fmla="*/ 645459 h 1922930"/>
              <a:gd name="connsiteX94" fmla="*/ 94130 w 2326342"/>
              <a:gd name="connsiteY94" fmla="*/ 632012 h 1922930"/>
              <a:gd name="connsiteX95" fmla="*/ 53789 w 2326342"/>
              <a:gd name="connsiteY95" fmla="*/ 645459 h 1922930"/>
              <a:gd name="connsiteX96" fmla="*/ 33618 w 2326342"/>
              <a:gd name="connsiteY96" fmla="*/ 652183 h 1922930"/>
              <a:gd name="connsiteX97" fmla="*/ 53789 w 2326342"/>
              <a:gd name="connsiteY97" fmla="*/ 658906 h 1922930"/>
              <a:gd name="connsiteX98" fmla="*/ 73959 w 2326342"/>
              <a:gd name="connsiteY98" fmla="*/ 652183 h 1922930"/>
              <a:gd name="connsiteX99" fmla="*/ 107577 w 2326342"/>
              <a:gd name="connsiteY99" fmla="*/ 645459 h 1922930"/>
              <a:gd name="connsiteX100" fmla="*/ 141194 w 2326342"/>
              <a:gd name="connsiteY100" fmla="*/ 632012 h 192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326342" h="1922930">
                <a:moveTo>
                  <a:pt x="282389" y="1922930"/>
                </a:moveTo>
                <a:cubicBezTo>
                  <a:pt x="284630" y="1880348"/>
                  <a:pt x="284032" y="1837521"/>
                  <a:pt x="289112" y="1795183"/>
                </a:cubicBezTo>
                <a:cubicBezTo>
                  <a:pt x="290801" y="1781109"/>
                  <a:pt x="298076" y="1768288"/>
                  <a:pt x="302559" y="1754841"/>
                </a:cubicBezTo>
                <a:cubicBezTo>
                  <a:pt x="304800" y="1748118"/>
                  <a:pt x="305352" y="1740568"/>
                  <a:pt x="309283" y="1734671"/>
                </a:cubicBezTo>
                <a:cubicBezTo>
                  <a:pt x="328004" y="1706589"/>
                  <a:pt x="317016" y="1720214"/>
                  <a:pt x="342900" y="1694330"/>
                </a:cubicBezTo>
                <a:cubicBezTo>
                  <a:pt x="377590" y="1590259"/>
                  <a:pt x="337831" y="1697745"/>
                  <a:pt x="369794" y="1633818"/>
                </a:cubicBezTo>
                <a:cubicBezTo>
                  <a:pt x="372964" y="1627479"/>
                  <a:pt x="373348" y="1619986"/>
                  <a:pt x="376518" y="1613647"/>
                </a:cubicBezTo>
                <a:cubicBezTo>
                  <a:pt x="380132" y="1606420"/>
                  <a:pt x="386351" y="1600704"/>
                  <a:pt x="389965" y="1593477"/>
                </a:cubicBezTo>
                <a:cubicBezTo>
                  <a:pt x="393135" y="1587138"/>
                  <a:pt x="390922" y="1577425"/>
                  <a:pt x="396689" y="1573306"/>
                </a:cubicBezTo>
                <a:cubicBezTo>
                  <a:pt x="396692" y="1573304"/>
                  <a:pt x="447113" y="1556498"/>
                  <a:pt x="457200" y="1553136"/>
                </a:cubicBezTo>
                <a:lnTo>
                  <a:pt x="497542" y="1539689"/>
                </a:lnTo>
                <a:cubicBezTo>
                  <a:pt x="513531" y="1534359"/>
                  <a:pt x="527718" y="1529056"/>
                  <a:pt x="544606" y="1526241"/>
                </a:cubicBezTo>
                <a:cubicBezTo>
                  <a:pt x="562429" y="1523271"/>
                  <a:pt x="580465" y="1521759"/>
                  <a:pt x="598394" y="1519518"/>
                </a:cubicBezTo>
                <a:cubicBezTo>
                  <a:pt x="639617" y="1505776"/>
                  <a:pt x="620002" y="1510604"/>
                  <a:pt x="692524" y="1506071"/>
                </a:cubicBezTo>
                <a:cubicBezTo>
                  <a:pt x="739550" y="1503132"/>
                  <a:pt x="786653" y="1501588"/>
                  <a:pt x="833718" y="1499347"/>
                </a:cubicBezTo>
                <a:cubicBezTo>
                  <a:pt x="849406" y="1497106"/>
                  <a:pt x="865243" y="1495732"/>
                  <a:pt x="880783" y="1492624"/>
                </a:cubicBezTo>
                <a:cubicBezTo>
                  <a:pt x="887732" y="1491234"/>
                  <a:pt x="893980" y="1487168"/>
                  <a:pt x="900953" y="1485900"/>
                </a:cubicBezTo>
                <a:cubicBezTo>
                  <a:pt x="935027" y="1479705"/>
                  <a:pt x="1006176" y="1474891"/>
                  <a:pt x="1035424" y="1472453"/>
                </a:cubicBezTo>
                <a:lnTo>
                  <a:pt x="1304365" y="1479177"/>
                </a:lnTo>
                <a:cubicBezTo>
                  <a:pt x="1340271" y="1480459"/>
                  <a:pt x="1376013" y="1485900"/>
                  <a:pt x="1411942" y="1485900"/>
                </a:cubicBezTo>
                <a:cubicBezTo>
                  <a:pt x="1602455" y="1485900"/>
                  <a:pt x="1792942" y="1481418"/>
                  <a:pt x="1983442" y="1479177"/>
                </a:cubicBezTo>
                <a:cubicBezTo>
                  <a:pt x="1994648" y="1476936"/>
                  <a:pt x="2005732" y="1473963"/>
                  <a:pt x="2017059" y="1472453"/>
                </a:cubicBezTo>
                <a:cubicBezTo>
                  <a:pt x="2039385" y="1469476"/>
                  <a:pt x="2062156" y="1469881"/>
                  <a:pt x="2084294" y="1465730"/>
                </a:cubicBezTo>
                <a:cubicBezTo>
                  <a:pt x="2098226" y="1463118"/>
                  <a:pt x="2110654" y="1454613"/>
                  <a:pt x="2124636" y="1452283"/>
                </a:cubicBezTo>
                <a:cubicBezTo>
                  <a:pt x="2156325" y="1447001"/>
                  <a:pt x="2163794" y="1446858"/>
                  <a:pt x="2191871" y="1438836"/>
                </a:cubicBezTo>
                <a:cubicBezTo>
                  <a:pt x="2209086" y="1433917"/>
                  <a:pt x="2218255" y="1431072"/>
                  <a:pt x="2232212" y="1418665"/>
                </a:cubicBezTo>
                <a:cubicBezTo>
                  <a:pt x="2246425" y="1406031"/>
                  <a:pt x="2272553" y="1378324"/>
                  <a:pt x="2272553" y="1378324"/>
                </a:cubicBezTo>
                <a:cubicBezTo>
                  <a:pt x="2277035" y="1364877"/>
                  <a:pt x="2283220" y="1351882"/>
                  <a:pt x="2286000" y="1337983"/>
                </a:cubicBezTo>
                <a:cubicBezTo>
                  <a:pt x="2287196" y="1332006"/>
                  <a:pt x="2295888" y="1285775"/>
                  <a:pt x="2299447" y="1277471"/>
                </a:cubicBezTo>
                <a:cubicBezTo>
                  <a:pt x="2302630" y="1270044"/>
                  <a:pt x="2308412" y="1264024"/>
                  <a:pt x="2312894" y="1257300"/>
                </a:cubicBezTo>
                <a:cubicBezTo>
                  <a:pt x="2315135" y="1239371"/>
                  <a:pt x="2317230" y="1221422"/>
                  <a:pt x="2319618" y="1203512"/>
                </a:cubicBezTo>
                <a:cubicBezTo>
                  <a:pt x="2321713" y="1187803"/>
                  <a:pt x="2326342" y="1172295"/>
                  <a:pt x="2326342" y="1156447"/>
                </a:cubicBezTo>
                <a:cubicBezTo>
                  <a:pt x="2326342" y="1104851"/>
                  <a:pt x="2323294" y="1053271"/>
                  <a:pt x="2319618" y="1001806"/>
                </a:cubicBezTo>
                <a:cubicBezTo>
                  <a:pt x="2318608" y="987663"/>
                  <a:pt x="2305972" y="937634"/>
                  <a:pt x="2299447" y="927847"/>
                </a:cubicBezTo>
                <a:lnTo>
                  <a:pt x="2286000" y="907677"/>
                </a:lnTo>
                <a:cubicBezTo>
                  <a:pt x="2281518" y="894230"/>
                  <a:pt x="2274118" y="881424"/>
                  <a:pt x="2272553" y="867336"/>
                </a:cubicBezTo>
                <a:cubicBezTo>
                  <a:pt x="2261327" y="766295"/>
                  <a:pt x="2271180" y="844966"/>
                  <a:pt x="2259106" y="766483"/>
                </a:cubicBezTo>
                <a:cubicBezTo>
                  <a:pt x="2256696" y="750820"/>
                  <a:pt x="2255491" y="734958"/>
                  <a:pt x="2252383" y="719418"/>
                </a:cubicBezTo>
                <a:cubicBezTo>
                  <a:pt x="2250993" y="712468"/>
                  <a:pt x="2247378" y="706123"/>
                  <a:pt x="2245659" y="699247"/>
                </a:cubicBezTo>
                <a:cubicBezTo>
                  <a:pt x="2226652" y="623219"/>
                  <a:pt x="2254339" y="711836"/>
                  <a:pt x="2225489" y="625289"/>
                </a:cubicBezTo>
                <a:lnTo>
                  <a:pt x="2218765" y="605118"/>
                </a:lnTo>
                <a:cubicBezTo>
                  <a:pt x="2216182" y="589620"/>
                  <a:pt x="2213595" y="561160"/>
                  <a:pt x="2205318" y="544606"/>
                </a:cubicBezTo>
                <a:cubicBezTo>
                  <a:pt x="2201704" y="537379"/>
                  <a:pt x="2195485" y="531663"/>
                  <a:pt x="2191871" y="524436"/>
                </a:cubicBezTo>
                <a:cubicBezTo>
                  <a:pt x="2186220" y="513134"/>
                  <a:pt x="2181657" y="488148"/>
                  <a:pt x="2178424" y="477371"/>
                </a:cubicBezTo>
                <a:cubicBezTo>
                  <a:pt x="2174351" y="463794"/>
                  <a:pt x="2168415" y="450781"/>
                  <a:pt x="2164977" y="437030"/>
                </a:cubicBezTo>
                <a:cubicBezTo>
                  <a:pt x="2160495" y="419100"/>
                  <a:pt x="2155155" y="401364"/>
                  <a:pt x="2151530" y="383241"/>
                </a:cubicBezTo>
                <a:cubicBezTo>
                  <a:pt x="2147048" y="360829"/>
                  <a:pt x="2145311" y="337689"/>
                  <a:pt x="2138083" y="316006"/>
                </a:cubicBezTo>
                <a:lnTo>
                  <a:pt x="2124636" y="275665"/>
                </a:lnTo>
                <a:cubicBezTo>
                  <a:pt x="2122395" y="268941"/>
                  <a:pt x="2121843" y="261391"/>
                  <a:pt x="2117912" y="255494"/>
                </a:cubicBezTo>
                <a:lnTo>
                  <a:pt x="2091018" y="215153"/>
                </a:lnTo>
                <a:cubicBezTo>
                  <a:pt x="2088777" y="206188"/>
                  <a:pt x="2086949" y="197110"/>
                  <a:pt x="2084294" y="188259"/>
                </a:cubicBezTo>
                <a:cubicBezTo>
                  <a:pt x="2077055" y="164128"/>
                  <a:pt x="2073714" y="146100"/>
                  <a:pt x="2057400" y="127747"/>
                </a:cubicBezTo>
                <a:cubicBezTo>
                  <a:pt x="2044766" y="113534"/>
                  <a:pt x="2027608" y="103229"/>
                  <a:pt x="2017059" y="87406"/>
                </a:cubicBezTo>
                <a:cubicBezTo>
                  <a:pt x="1994007" y="52828"/>
                  <a:pt x="2015458" y="79403"/>
                  <a:pt x="1983442" y="53789"/>
                </a:cubicBezTo>
                <a:cubicBezTo>
                  <a:pt x="1957073" y="32693"/>
                  <a:pt x="1984851" y="45293"/>
                  <a:pt x="1949824" y="33618"/>
                </a:cubicBezTo>
                <a:cubicBezTo>
                  <a:pt x="1943100" y="26894"/>
                  <a:pt x="1938909" y="15625"/>
                  <a:pt x="1929653" y="13447"/>
                </a:cubicBezTo>
                <a:cubicBezTo>
                  <a:pt x="1899033" y="6242"/>
                  <a:pt x="1866937" y="8377"/>
                  <a:pt x="1835524" y="6724"/>
                </a:cubicBezTo>
                <a:cubicBezTo>
                  <a:pt x="1781763" y="3895"/>
                  <a:pt x="1727947" y="2241"/>
                  <a:pt x="1674159" y="0"/>
                </a:cubicBezTo>
                <a:lnTo>
                  <a:pt x="1499347" y="6724"/>
                </a:lnTo>
                <a:cubicBezTo>
                  <a:pt x="1467930" y="8295"/>
                  <a:pt x="1436582" y="11034"/>
                  <a:pt x="1405218" y="13447"/>
                </a:cubicBezTo>
                <a:cubicBezTo>
                  <a:pt x="1378310" y="15517"/>
                  <a:pt x="1351514" y="19479"/>
                  <a:pt x="1324536" y="20171"/>
                </a:cubicBezTo>
                <a:cubicBezTo>
                  <a:pt x="1176650" y="23963"/>
                  <a:pt x="1028701" y="24653"/>
                  <a:pt x="880783" y="26894"/>
                </a:cubicBezTo>
                <a:cubicBezTo>
                  <a:pt x="864875" y="28883"/>
                  <a:pt x="806032" y="35496"/>
                  <a:pt x="786653" y="40341"/>
                </a:cubicBezTo>
                <a:cubicBezTo>
                  <a:pt x="772902" y="43779"/>
                  <a:pt x="759759" y="49306"/>
                  <a:pt x="746312" y="53789"/>
                </a:cubicBezTo>
                <a:cubicBezTo>
                  <a:pt x="739589" y="56030"/>
                  <a:pt x="733017" y="58793"/>
                  <a:pt x="726142" y="60512"/>
                </a:cubicBezTo>
                <a:cubicBezTo>
                  <a:pt x="717177" y="62753"/>
                  <a:pt x="708098" y="64581"/>
                  <a:pt x="699247" y="67236"/>
                </a:cubicBezTo>
                <a:cubicBezTo>
                  <a:pt x="685670" y="71309"/>
                  <a:pt x="672805" y="77903"/>
                  <a:pt x="658906" y="80683"/>
                </a:cubicBezTo>
                <a:cubicBezTo>
                  <a:pt x="611921" y="90079"/>
                  <a:pt x="636561" y="85527"/>
                  <a:pt x="584947" y="94130"/>
                </a:cubicBezTo>
                <a:cubicBezTo>
                  <a:pt x="501922" y="89978"/>
                  <a:pt x="425356" y="81110"/>
                  <a:pt x="342900" y="94130"/>
                </a:cubicBezTo>
                <a:cubicBezTo>
                  <a:pt x="334918" y="95390"/>
                  <a:pt x="329957" y="103963"/>
                  <a:pt x="322730" y="107577"/>
                </a:cubicBezTo>
                <a:cubicBezTo>
                  <a:pt x="316391" y="110746"/>
                  <a:pt x="309283" y="112059"/>
                  <a:pt x="302559" y="114300"/>
                </a:cubicBezTo>
                <a:cubicBezTo>
                  <a:pt x="295836" y="118782"/>
                  <a:pt x="288103" y="122033"/>
                  <a:pt x="282389" y="127747"/>
                </a:cubicBezTo>
                <a:cubicBezTo>
                  <a:pt x="276675" y="133461"/>
                  <a:pt x="273990" y="141608"/>
                  <a:pt x="268942" y="147918"/>
                </a:cubicBezTo>
                <a:cubicBezTo>
                  <a:pt x="264982" y="152868"/>
                  <a:pt x="259977" y="156883"/>
                  <a:pt x="255494" y="161365"/>
                </a:cubicBezTo>
                <a:lnTo>
                  <a:pt x="235324" y="221877"/>
                </a:lnTo>
                <a:cubicBezTo>
                  <a:pt x="233083" y="228600"/>
                  <a:pt x="232531" y="236150"/>
                  <a:pt x="228600" y="242047"/>
                </a:cubicBezTo>
                <a:lnTo>
                  <a:pt x="201706" y="282389"/>
                </a:lnTo>
                <a:cubicBezTo>
                  <a:pt x="185704" y="330396"/>
                  <a:pt x="200053" y="314867"/>
                  <a:pt x="168089" y="336177"/>
                </a:cubicBezTo>
                <a:cubicBezTo>
                  <a:pt x="156254" y="371678"/>
                  <a:pt x="165296" y="350452"/>
                  <a:pt x="134471" y="396689"/>
                </a:cubicBezTo>
                <a:cubicBezTo>
                  <a:pt x="129989" y="403412"/>
                  <a:pt x="123579" y="409193"/>
                  <a:pt x="121024" y="416859"/>
                </a:cubicBezTo>
                <a:lnTo>
                  <a:pt x="100853" y="477371"/>
                </a:lnTo>
                <a:cubicBezTo>
                  <a:pt x="98612" y="484094"/>
                  <a:pt x="99141" y="492530"/>
                  <a:pt x="94130" y="497541"/>
                </a:cubicBezTo>
                <a:lnTo>
                  <a:pt x="80683" y="510989"/>
                </a:lnTo>
                <a:cubicBezTo>
                  <a:pt x="63780" y="561693"/>
                  <a:pt x="86582" y="499188"/>
                  <a:pt x="60512" y="551330"/>
                </a:cubicBezTo>
                <a:cubicBezTo>
                  <a:pt x="55141" y="562073"/>
                  <a:pt x="49936" y="588347"/>
                  <a:pt x="47065" y="598394"/>
                </a:cubicBezTo>
                <a:cubicBezTo>
                  <a:pt x="45118" y="605209"/>
                  <a:pt x="44769" y="613031"/>
                  <a:pt x="40342" y="618565"/>
                </a:cubicBezTo>
                <a:cubicBezTo>
                  <a:pt x="35294" y="624875"/>
                  <a:pt x="26895" y="627530"/>
                  <a:pt x="20171" y="632012"/>
                </a:cubicBezTo>
                <a:cubicBezTo>
                  <a:pt x="-2517" y="700075"/>
                  <a:pt x="7811" y="686486"/>
                  <a:pt x="0" y="584947"/>
                </a:cubicBezTo>
                <a:cubicBezTo>
                  <a:pt x="2241" y="567018"/>
                  <a:pt x="-3299" y="546193"/>
                  <a:pt x="6724" y="531159"/>
                </a:cubicBezTo>
                <a:cubicBezTo>
                  <a:pt x="13063" y="521650"/>
                  <a:pt x="10968" y="553621"/>
                  <a:pt x="13447" y="564777"/>
                </a:cubicBezTo>
                <a:cubicBezTo>
                  <a:pt x="15452" y="573798"/>
                  <a:pt x="17930" y="582706"/>
                  <a:pt x="20171" y="591671"/>
                </a:cubicBezTo>
                <a:cubicBezTo>
                  <a:pt x="25548" y="666956"/>
                  <a:pt x="-3167" y="702956"/>
                  <a:pt x="60512" y="679077"/>
                </a:cubicBezTo>
                <a:cubicBezTo>
                  <a:pt x="68078" y="676240"/>
                  <a:pt x="73959" y="670112"/>
                  <a:pt x="80683" y="665630"/>
                </a:cubicBezTo>
                <a:cubicBezTo>
                  <a:pt x="85165" y="658906"/>
                  <a:pt x="87820" y="650507"/>
                  <a:pt x="94130" y="645459"/>
                </a:cubicBezTo>
                <a:cubicBezTo>
                  <a:pt x="109949" y="632803"/>
                  <a:pt x="132097" y="644669"/>
                  <a:pt x="94130" y="632012"/>
                </a:cubicBezTo>
                <a:lnTo>
                  <a:pt x="53789" y="645459"/>
                </a:lnTo>
                <a:lnTo>
                  <a:pt x="33618" y="652183"/>
                </a:lnTo>
                <a:cubicBezTo>
                  <a:pt x="40342" y="654424"/>
                  <a:pt x="46702" y="658906"/>
                  <a:pt x="53789" y="658906"/>
                </a:cubicBezTo>
                <a:cubicBezTo>
                  <a:pt x="60876" y="658906"/>
                  <a:pt x="67084" y="653902"/>
                  <a:pt x="73959" y="652183"/>
                </a:cubicBezTo>
                <a:cubicBezTo>
                  <a:pt x="85046" y="649411"/>
                  <a:pt x="96490" y="648231"/>
                  <a:pt x="107577" y="645459"/>
                </a:cubicBezTo>
                <a:cubicBezTo>
                  <a:pt x="124196" y="641304"/>
                  <a:pt x="127281" y="638969"/>
                  <a:pt x="141194" y="632012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16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69A79299-E084-4D30-AF25-C254710775E4}"/>
              </a:ext>
            </a:extLst>
          </p:cNvPr>
          <p:cNvSpPr/>
          <p:nvPr/>
        </p:nvSpPr>
        <p:spPr>
          <a:xfrm>
            <a:off x="8070284" y="4638668"/>
            <a:ext cx="387275" cy="476026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16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0E3504C-B96A-46E6-8F14-B610C469B42B}"/>
              </a:ext>
            </a:extLst>
          </p:cNvPr>
          <p:cNvSpPr txBox="1"/>
          <p:nvPr/>
        </p:nvSpPr>
        <p:spPr>
          <a:xfrm>
            <a:off x="7144872" y="1670126"/>
            <a:ext cx="3888889" cy="3227293"/>
          </a:xfrm>
          <a:prstGeom prst="rect">
            <a:avLst/>
          </a:prstGeom>
        </p:spPr>
        <p:txBody>
          <a:bodyPr vert="horz" wrap="square" lIns="109728" tIns="54864" rIns="109728" bIns="54864" rtlCol="0" anchor="t" anchorCtr="0">
            <a:noAutofit/>
          </a:bodyPr>
          <a:lstStyle/>
          <a:p>
            <a:pPr defTabSz="548640">
              <a:spcBef>
                <a:spcPct val="0"/>
              </a:spcBef>
            </a:pPr>
            <a:endParaRPr lang="sv-SE" sz="1920" b="1" dirty="0">
              <a:solidFill>
                <a:schemeClr val="bg1"/>
              </a:solidFill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21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12695-8F85-43D3-850C-2E3C0D27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FBD9CB-BF44-4416-9B3A-C1FFC6D9E5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A6CBB-012D-4869-9EFF-B4F01EAB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160AC19-725A-4B7E-815B-B663460F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arbetar vi idag? </a:t>
            </a:r>
          </a:p>
        </p:txBody>
      </p:sp>
      <p:pic>
        <p:nvPicPr>
          <p:cNvPr id="10" name="Platshållare för bild 12" descr="En bild som visar inomhus, bord, fylld, mat&#10;&#10;Automatiskt genererad beskrivning">
            <a:extLst>
              <a:ext uri="{FF2B5EF4-FFF2-40B4-BE49-F238E27FC236}">
                <a16:creationId xmlns:a16="http://schemas.microsoft.com/office/drawing/2014/main" id="{E45851AC-A3E9-493B-B74E-66749F841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23" y="2516430"/>
            <a:ext cx="4604782" cy="2590190"/>
          </a:xfrm>
          <a:prstGeom prst="rect">
            <a:avLst/>
          </a:prstGeom>
        </p:spPr>
      </p:pic>
      <p:pic>
        <p:nvPicPr>
          <p:cNvPr id="11" name="Platshållare för bild 14" descr="En bild som visar inomhus, bagage, stapel, objekt&#10;&#10;Automatiskt genererad beskrivning">
            <a:extLst>
              <a:ext uri="{FF2B5EF4-FFF2-40B4-BE49-F238E27FC236}">
                <a16:creationId xmlns:a16="http://schemas.microsoft.com/office/drawing/2014/main" id="{22C66864-BF06-4790-B270-2DA1ACBF3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861" y="2516430"/>
            <a:ext cx="4640275" cy="261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3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2D56-7635-4916-A511-A48C8BE5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Återanvändning som sker så nära användarna som möjligt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A8EF9-0A00-49F3-8122-755C6769C8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5" name="Textruta 1">
            <a:extLst>
              <a:ext uri="{FF2B5EF4-FFF2-40B4-BE49-F238E27FC236}">
                <a16:creationId xmlns:a16="http://schemas.microsoft.com/office/drawing/2014/main" id="{48473FBA-39F8-48C5-A208-9FAE5D555EED}"/>
              </a:ext>
            </a:extLst>
          </p:cNvPr>
          <p:cNvSpPr txBox="1">
            <a:spLocks noGrp="1"/>
          </p:cNvSpPr>
          <p:nvPr>
            <p:ph sz="half" idx="15"/>
          </p:nvPr>
        </p:nvSpPr>
        <p:spPr>
          <a:xfrm>
            <a:off x="6096000" y="1652588"/>
            <a:ext cx="6096000" cy="3514725"/>
          </a:xfrm>
          <a:prstGeom prst="rect">
            <a:avLst/>
          </a:prstGeom>
          <a:solidFill>
            <a:schemeClr val="lt1"/>
          </a:solidFill>
          <a:ln w="12700">
            <a:noFill/>
          </a:ln>
        </p:spPr>
        <p:txBody>
          <a:bodyPr rot="0" spcFirstLastPara="0" vert="horz" wrap="square" lIns="109728" tIns="54864" rIns="109728" bIns="5486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411480">
              <a:buFont typeface="+mj-lt"/>
              <a:buAutoNum type="arabicPeriod"/>
            </a:pPr>
            <a:r>
              <a:rPr lang="sv-SE" sz="800" b="1" dirty="0"/>
              <a:t>Användare till användare, privat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800" dirty="0"/>
              <a:t>Exempelvis att barn ärver varandras kläder inom familjen eller att yngre personer tar över möbler från äldre släktingar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800" b="1" dirty="0"/>
              <a:t>2. Användare till användare, arrangerat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800" dirty="0"/>
              <a:t>Det kan exempelvis handla om bytesrum i bostadsrättsföreningen eller på jobbet. Det kan också vara bytedagar ordnade av exempelvis idrottsföreningar.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800" b="1" dirty="0"/>
              <a:t>3. Användare till användare, digitalt</a:t>
            </a:r>
            <a:br>
              <a:rPr lang="sv-SE" sz="800" dirty="0"/>
            </a:br>
            <a:r>
              <a:rPr lang="sv-SE" sz="800" dirty="0"/>
              <a:t>Genom olika internettjänster finns det möjlighet att sälja eller byta begagnade saker, exempel är Blocket och Tradera. Delningstjänster som </a:t>
            </a:r>
            <a:r>
              <a:rPr lang="sv-SE" sz="800" dirty="0" err="1"/>
              <a:t>Sellpy</a:t>
            </a:r>
            <a:r>
              <a:rPr lang="sv-SE" sz="800" dirty="0"/>
              <a:t> och </a:t>
            </a:r>
            <a:r>
              <a:rPr lang="sv-SE" sz="800" dirty="0" err="1"/>
              <a:t>Tiptapp</a:t>
            </a:r>
            <a:r>
              <a:rPr lang="sv-SE" sz="800" dirty="0"/>
              <a:t>, som förmedlar transport av saker någon vill bli av med kan innebära att begagnade saker förs till en ny användare.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800" b="1" dirty="0"/>
              <a:t>4. Användare till ideell organisation</a:t>
            </a:r>
            <a:br>
              <a:rPr lang="sv-SE" sz="800" dirty="0"/>
            </a:br>
            <a:r>
              <a:rPr lang="sv-SE" sz="800" dirty="0"/>
              <a:t>En vanlig typ av återanvändning är att hushåll lämnar saker till ideella organisationer som Röda Korset, Myrorna, Human Bridge, Stadsmissionen eller Erikshjälpen m. fl.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800" b="1" dirty="0"/>
              <a:t>5. Användare till sociala projekt/arbetsmarknadsprojekt</a:t>
            </a:r>
            <a:br>
              <a:rPr lang="sv-SE" sz="800" dirty="0"/>
            </a:br>
            <a:r>
              <a:rPr lang="sv-SE" sz="800" dirty="0" err="1"/>
              <a:t>Weda</a:t>
            </a:r>
            <a:r>
              <a:rPr lang="sv-SE" sz="800" dirty="0"/>
              <a:t> återbruk i Södertälje</a:t>
            </a:r>
            <a:br>
              <a:rPr lang="sv-SE" sz="800" dirty="0"/>
            </a:br>
            <a:endParaRPr lang="sv-SE" sz="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800" b="1" dirty="0"/>
              <a:t>6. Användare till kommersiell andrahandsförsäljning</a:t>
            </a:r>
            <a:br>
              <a:rPr lang="sv-SE" sz="800" dirty="0"/>
            </a:br>
            <a:r>
              <a:rPr lang="sv-SE" sz="800" dirty="0"/>
              <a:t>Saker som har ett större värde kan säljas till aktörer som sysslar med kommersiell andrahandsförsäljning. I viss utsträckning säljer kommersiella andrahandsaktörer även sådant som först sålts av ideella organisationer eller av sociala projekt.</a:t>
            </a:r>
            <a:br>
              <a:rPr lang="sv-SE" sz="800" dirty="0"/>
            </a:br>
            <a:endParaRPr lang="sv-SE" sz="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800" b="1" dirty="0"/>
              <a:t>7. Användare till butik eller annat försäljningsställe</a:t>
            </a:r>
            <a:br>
              <a:rPr lang="sv-SE" sz="800" dirty="0"/>
            </a:br>
            <a:r>
              <a:rPr lang="sv-SE" sz="800" dirty="0"/>
              <a:t>Vissa butiker erbjuder hämtning av en vara när de säljer en ny. Det har också blivit vanligare att butiker som en del i sitt miljöarbete har börjat samla in begagnade saker av den typ de säljer, exempelvis kläder.</a:t>
            </a:r>
            <a:br>
              <a:rPr lang="sv-SE" sz="800" dirty="0"/>
            </a:br>
            <a:endParaRPr lang="sv-SE" sz="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800" b="1" dirty="0"/>
              <a:t>8. Användare till kommunal återvinningscentral/återbruk</a:t>
            </a:r>
            <a:br>
              <a:rPr lang="sv-SE" sz="800" dirty="0"/>
            </a:br>
            <a:r>
              <a:rPr lang="sv-SE" sz="800" dirty="0"/>
              <a:t>Kommunerna har ett ansvar att samla in hushållens grovavfall. I de flesta fall kombineras detta med att saker som kan återanvändas tas om hand. Ofta förmedlas sakerna till ideella organisationer eller sociala projekt.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sv-SE" sz="800" dirty="0"/>
            </a:br>
            <a:endParaRPr lang="sv-SE" sz="800" dirty="0"/>
          </a:p>
          <a:p>
            <a:pPr marL="274320" indent="-274320">
              <a:buFont typeface="+mj-lt"/>
              <a:buAutoNum type="arabicPeriod"/>
            </a:pPr>
            <a:endParaRPr lang="sv-S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DE590A-0D11-4D2D-BEAB-EE9C3589CF29}"/>
              </a:ext>
            </a:extLst>
          </p:cNvPr>
          <p:cNvGrpSpPr>
            <a:grpSpLocks/>
          </p:cNvGrpSpPr>
          <p:nvPr/>
        </p:nvGrpSpPr>
        <p:grpSpPr>
          <a:xfrm>
            <a:off x="359334" y="2929831"/>
            <a:ext cx="4867510" cy="803261"/>
            <a:chOff x="1180723" y="3006248"/>
            <a:chExt cx="3662224" cy="11867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05A39E-F4EA-49B1-A879-B1742B7B486F}"/>
                </a:ext>
              </a:extLst>
            </p:cNvPr>
            <p:cNvSpPr txBox="1"/>
            <p:nvPr/>
          </p:nvSpPr>
          <p:spPr bwMode="auto">
            <a:xfrm>
              <a:off x="1180723" y="3006248"/>
              <a:ext cx="1224733" cy="767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4265" b="1" dirty="0">
                  <a:solidFill>
                    <a:srgbClr val="33B1F3"/>
                  </a:solidFill>
                </a:rPr>
                <a:t>02</a:t>
              </a:r>
              <a:endParaRPr lang="en-GB" sz="4265" dirty="0">
                <a:solidFill>
                  <a:srgbClr val="33B1F3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FD0A46-B66E-45FB-AF51-B533CD46A814}"/>
                </a:ext>
              </a:extLst>
            </p:cNvPr>
            <p:cNvSpPr txBox="1"/>
            <p:nvPr/>
          </p:nvSpPr>
          <p:spPr bwMode="auto">
            <a:xfrm>
              <a:off x="2099039" y="3088054"/>
              <a:ext cx="2743908" cy="1104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1600" b="1" dirty="0">
                  <a:solidFill>
                    <a:schemeClr val="tx2"/>
                  </a:solidFill>
                </a:rPr>
                <a:t>Användare till återbruksaktör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097809C-2A1C-4C6D-9B86-86BBE2E77ED9}"/>
              </a:ext>
            </a:extLst>
          </p:cNvPr>
          <p:cNvSpPr txBox="1"/>
          <p:nvPr/>
        </p:nvSpPr>
        <p:spPr bwMode="auto">
          <a:xfrm>
            <a:off x="1579880" y="2251309"/>
            <a:ext cx="3646964" cy="74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GB" sz="1600" b="1" dirty="0">
                <a:solidFill>
                  <a:schemeClr val="tx2"/>
                </a:solidFill>
              </a:rPr>
              <a:t>Användare till användare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DDB74E-86A8-4501-836F-D1168DAB2A94}"/>
              </a:ext>
            </a:extLst>
          </p:cNvPr>
          <p:cNvGrpSpPr>
            <a:grpSpLocks/>
          </p:cNvGrpSpPr>
          <p:nvPr/>
        </p:nvGrpSpPr>
        <p:grpSpPr>
          <a:xfrm>
            <a:off x="360755" y="3746532"/>
            <a:ext cx="5298345" cy="804735"/>
            <a:chOff x="1174993" y="3004732"/>
            <a:chExt cx="3986377" cy="11889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61106F-A887-4217-A910-6AEE8CC013FB}"/>
                </a:ext>
              </a:extLst>
            </p:cNvPr>
            <p:cNvSpPr txBox="1"/>
            <p:nvPr/>
          </p:nvSpPr>
          <p:spPr bwMode="auto">
            <a:xfrm>
              <a:off x="1174993" y="3004732"/>
              <a:ext cx="1224733" cy="76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4265" b="1" dirty="0">
                  <a:solidFill>
                    <a:srgbClr val="33B1F3"/>
                  </a:solidFill>
                </a:rPr>
                <a:t>03</a:t>
              </a:r>
              <a:endParaRPr lang="en-GB" sz="4265" dirty="0">
                <a:solidFill>
                  <a:srgbClr val="33B1F3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693288-EAA9-44A9-AE6E-72CB8CBE3577}"/>
                </a:ext>
              </a:extLst>
            </p:cNvPr>
            <p:cNvSpPr txBox="1"/>
            <p:nvPr/>
          </p:nvSpPr>
          <p:spPr bwMode="auto">
            <a:xfrm>
              <a:off x="2095959" y="3088716"/>
              <a:ext cx="3065411" cy="1104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en-GB" sz="1600" b="1" dirty="0">
                  <a:solidFill>
                    <a:schemeClr val="tx2"/>
                  </a:solidFill>
                </a:rPr>
                <a:t>Användare till återvinningscentral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099B2DB-D38B-4E1D-B5EF-67E1723C1D41}"/>
              </a:ext>
            </a:extLst>
          </p:cNvPr>
          <p:cNvSpPr txBox="1"/>
          <p:nvPr/>
        </p:nvSpPr>
        <p:spPr bwMode="auto">
          <a:xfrm>
            <a:off x="359334" y="2078799"/>
            <a:ext cx="1818539" cy="51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GB" sz="4265" b="1" dirty="0">
                <a:solidFill>
                  <a:srgbClr val="33B1F3"/>
                </a:solidFill>
              </a:rPr>
              <a:t>01</a:t>
            </a:r>
            <a:endParaRPr lang="en-GB" sz="4265" dirty="0">
              <a:solidFill>
                <a:srgbClr val="33B1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0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B7946EC-BF25-BA16-8CEB-D4D115C4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4050"/>
            <a:ext cx="3584974" cy="1175446"/>
          </a:xfrm>
        </p:spPr>
        <p:txBody>
          <a:bodyPr/>
          <a:lstStyle/>
          <a:p>
            <a:r>
              <a:rPr lang="en-US" sz="2800" dirty="0" err="1"/>
              <a:t>Från</a:t>
            </a:r>
            <a:r>
              <a:rPr lang="en-US" sz="2800" dirty="0"/>
              <a:t> </a:t>
            </a:r>
            <a:r>
              <a:rPr lang="en-US" sz="2800" dirty="0" err="1"/>
              <a:t>materialflöden</a:t>
            </a:r>
            <a:r>
              <a:rPr lang="en-US" sz="2800" dirty="0"/>
              <a:t> till </a:t>
            </a:r>
            <a:r>
              <a:rPr lang="en-US" sz="2800" dirty="0" err="1"/>
              <a:t>produktflöden</a:t>
            </a:r>
            <a:endParaRPr lang="en-US" sz="28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1E103F7-42D4-FA42-067C-E2F484A31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351600"/>
            <a:ext cx="3584974" cy="2772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Bild 3">
            <a:extLst>
              <a:ext uri="{FF2B5EF4-FFF2-40B4-BE49-F238E27FC236}">
                <a16:creationId xmlns:a16="http://schemas.microsoft.com/office/drawing/2014/main" id="{3F67638D-508D-4B06-B2E7-BB53AB659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1997" y="1139576"/>
            <a:ext cx="7170004" cy="4499193"/>
          </a:xfrm>
          <a:prstGeom prst="rect">
            <a:avLst/>
          </a:prstGeom>
        </p:spPr>
      </p:pic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582E8332-6BC2-DA2D-EA62-EDEA79EA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00" y="6476400"/>
            <a:ext cx="6264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60D8E6-4A8C-441B-83FC-BC29BE0CC123}"/>
              </a:ext>
            </a:extLst>
          </p:cNvPr>
          <p:cNvSpPr/>
          <p:nvPr/>
        </p:nvSpPr>
        <p:spPr>
          <a:xfrm>
            <a:off x="9814095" y="1654296"/>
            <a:ext cx="642174" cy="3629680"/>
          </a:xfrm>
          <a:prstGeom prst="ellipse">
            <a:avLst/>
          </a:pr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sv-SE" sz="2000" dirty="0" err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B16B746-7DD9-40EF-8B25-F024E45644BF}"/>
              </a:ext>
            </a:extLst>
          </p:cNvPr>
          <p:cNvSpPr/>
          <p:nvPr/>
        </p:nvSpPr>
        <p:spPr>
          <a:xfrm>
            <a:off x="6198585" y="1574332"/>
            <a:ext cx="642174" cy="3629680"/>
          </a:xfrm>
          <a:prstGeom prst="ellipse">
            <a:avLst/>
          </a:pr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sv-SE" sz="2000" dirty="0" err="1"/>
          </a:p>
        </p:txBody>
      </p:sp>
    </p:spTree>
    <p:extLst>
      <p:ext uri="{BB962C8B-B14F-4D97-AF65-F5344CB8AC3E}">
        <p14:creationId xmlns:p14="http://schemas.microsoft.com/office/powerpoint/2010/main" val="4136197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837151047131845"/>
</p:tagLst>
</file>

<file path=ppt/theme/theme1.xml><?xml version="1.0" encoding="utf-8"?>
<a:theme xmlns:a="http://schemas.openxmlformats.org/drawingml/2006/main" name="Blank">
  <a:themeElements>
    <a:clrScheme name="Ramboll 2021">
      <a:dk1>
        <a:srgbClr val="000000"/>
      </a:dk1>
      <a:lt1>
        <a:srgbClr val="FFFFFF"/>
      </a:lt1>
      <a:dk2>
        <a:srgbClr val="009DF0"/>
      </a:dk2>
      <a:lt2>
        <a:srgbClr val="273943"/>
      </a:lt2>
      <a:accent1>
        <a:srgbClr val="05326E"/>
      </a:accent1>
      <a:accent2>
        <a:srgbClr val="125A40"/>
      </a:accent2>
      <a:accent3>
        <a:srgbClr val="ADD095"/>
      </a:accent3>
      <a:accent4>
        <a:srgbClr val="62294B"/>
      </a:accent4>
      <a:accent5>
        <a:srgbClr val="FF8855"/>
      </a:accent5>
      <a:accent6>
        <a:srgbClr val="E3E1D8"/>
      </a:accent6>
      <a:hlink>
        <a:srgbClr val="009DF0"/>
      </a:hlink>
      <a:folHlink>
        <a:srgbClr val="CCEBFD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BaseTemplate 16-9 UK.potx" id="{99839C17-9291-4D6B-9A70-B923972FEA85}" vid="{497495C2-62DF-4425-B50B-9A17880EC5A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234B83E0FA340913DBB845498BD3F" ma:contentTypeVersion="10" ma:contentTypeDescription="Create a new document." ma:contentTypeScope="" ma:versionID="d6c3ed21224650b39ea87303b4c7936a">
  <xsd:schema xmlns:xsd="http://www.w3.org/2001/XMLSchema" xmlns:xs="http://www.w3.org/2001/XMLSchema" xmlns:p="http://schemas.microsoft.com/office/2006/metadata/properties" xmlns:ns3="14f75e61-60f9-47d2-8a7a-7e4f3013c1a2" xmlns:ns4="ff24a99b-d393-472c-bf5c-6f21fdafe818" targetNamespace="http://schemas.microsoft.com/office/2006/metadata/properties" ma:root="true" ma:fieldsID="c256edc94e3aaaebabc5a57a210be80c" ns3:_="" ns4:_="">
    <xsd:import namespace="14f75e61-60f9-47d2-8a7a-7e4f3013c1a2"/>
    <xsd:import namespace="ff24a99b-d393-472c-bf5c-6f21fdafe81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75e61-60f9-47d2-8a7a-7e4f3013c1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4a99b-d393-472c-bf5c-6f21fdafe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5CD873-BCCB-44B7-9FD0-8D7AAFC3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f75e61-60f9-47d2-8a7a-7e4f3013c1a2"/>
    <ds:schemaRef ds:uri="ff24a99b-d393-472c-bf5c-6f21fdafe8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7D94FA-28C4-4D58-B2C9-4832EAA506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2A88F9-4AFD-4934-9181-15A45316CD04}">
  <ds:schemaRefs>
    <ds:schemaRef ds:uri="http://purl.org/dc/elements/1.1/"/>
    <ds:schemaRef ds:uri="http://schemas.microsoft.com/office/2006/metadata/properties"/>
    <ds:schemaRef ds:uri="14f75e61-60f9-47d2-8a7a-7e4f3013c1a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f24a99b-d393-472c-bf5c-6f21fdafe81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UK</Template>
  <TotalTime>0</TotalTime>
  <Words>825</Words>
  <Application>Microsoft Office PowerPoint</Application>
  <PresentationFormat>Widescreen</PresentationFormat>
  <Paragraphs>121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Blank</vt:lpstr>
      <vt:lpstr>Innovativa lösningar för ökad återanvändning</vt:lpstr>
      <vt:lpstr>Cirkulär samhällsomställning</vt:lpstr>
      <vt:lpstr>Ökat återbruk genom innovativa och cirkulära resursflöden</vt:lpstr>
      <vt:lpstr>Exempel: Södertälje kommun</vt:lpstr>
      <vt:lpstr>Potentialen för ökad återanvändning </vt:lpstr>
      <vt:lpstr>Hantering av grovavfall och återbruk idag</vt:lpstr>
      <vt:lpstr>Hur arbetar vi idag? </vt:lpstr>
      <vt:lpstr>Återanvändning som sker så nära användarna som möjligt</vt:lpstr>
      <vt:lpstr>Från materialflöden till produktflöden</vt:lpstr>
      <vt:lpstr>Det nya normala</vt:lpstr>
      <vt:lpstr>Pilotprojekt</vt:lpstr>
      <vt:lpstr>Systeminnovation</vt:lpstr>
      <vt:lpstr>Sammanfattning</vt:lpstr>
      <vt:lpstr>Projektrapporter</vt:lpstr>
      <vt:lpstr>Kontaktuppgifter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2021-09-09T11:09:59Z</dcterms:created>
  <dcterms:modified xsi:type="dcterms:W3CDTF">2022-05-04T09:35:05Z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2022-03-08T09:58:29.4268918Z</vt:lpwstr>
  </property>
  <property fmtid="{D5CDD505-2E9C-101B-9397-08002B2CF9AE}" pid="3" name="CustomerId">
    <vt:lpwstr>ramboll</vt:lpwstr>
  </property>
  <property fmtid="{D5CDD505-2E9C-101B-9397-08002B2CF9AE}" pid="4" name="TemplateId">
    <vt:lpwstr>636486672340117068</vt:lpwstr>
  </property>
  <property fmtid="{D5CDD505-2E9C-101B-9397-08002B2CF9AE}" pid="5" name="UserProfileId">
    <vt:lpwstr>637809815399918085</vt:lpwstr>
  </property>
  <property fmtid="{D5CDD505-2E9C-101B-9397-08002B2CF9AE}" pid="6" name="ContentTypeId">
    <vt:lpwstr>0x010100868234B83E0FA340913DBB845498BD3F</vt:lpwstr>
  </property>
</Properties>
</file>